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notesMasterIdLst>
    <p:notesMasterId r:id="rId50"/>
  </p:notesMasterIdLst>
  <p:handoutMasterIdLst>
    <p:handoutMasterId r:id="rId51"/>
  </p:handoutMasterIdLst>
  <p:sldIdLst>
    <p:sldId id="256" r:id="rId2"/>
    <p:sldId id="263" r:id="rId3"/>
    <p:sldId id="262" r:id="rId4"/>
    <p:sldId id="257" r:id="rId5"/>
    <p:sldId id="258" r:id="rId6"/>
    <p:sldId id="259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02" r:id="rId40"/>
    <p:sldId id="295" r:id="rId41"/>
    <p:sldId id="296" r:id="rId42"/>
    <p:sldId id="303" r:id="rId43"/>
    <p:sldId id="297" r:id="rId44"/>
    <p:sldId id="298" r:id="rId45"/>
    <p:sldId id="299" r:id="rId46"/>
    <p:sldId id="294" r:id="rId47"/>
    <p:sldId id="300" r:id="rId48"/>
    <p:sldId id="301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808080"/>
    <a:srgbClr val="BFBFBF"/>
    <a:srgbClr val="FFFFFF"/>
    <a:srgbClr val="30A6CD"/>
    <a:srgbClr val="9D8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3" autoAdjust="0"/>
    <p:restoredTop sz="86943" autoAdjust="0"/>
  </p:normalViewPr>
  <p:slideViewPr>
    <p:cSldViewPr>
      <p:cViewPr varScale="1">
        <p:scale>
          <a:sx n="146" d="100"/>
          <a:sy n="146" d="100"/>
        </p:scale>
        <p:origin x="-728" y="-104"/>
      </p:cViewPr>
      <p:guideLst>
        <p:guide orient="horz" pos="2544"/>
        <p:guide orient="horz" pos="1824"/>
        <p:guide orient="horz" pos="2256"/>
        <p:guide pos="3072"/>
        <p:guide pos="1440"/>
        <p:guide pos="4464"/>
        <p:guide pos="12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E8FA7-2F4C-5D49-9BA4-AF921E49AE74}" type="datetime1">
              <a:rPr lang="en-US" smtClean="0"/>
              <a:pPr/>
              <a:t>11/13/13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7E74-6FDC-BA4C-B798-CEB3174D9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4989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6B0FB-EA67-3A40-825F-8F252A860502}" type="datetime1">
              <a:rPr lang="en-US" smtClean="0"/>
              <a:pPr/>
              <a:t>11/13/13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C66A3-1D14-8C46-8C0C-97773EFB7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333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What I want to emphasize is the difference between the cores on </a:t>
            </a:r>
            <a:r>
              <a:rPr lang="en-US" dirty="0" err="1" smtClean="0"/>
              <a:t>Cielo</a:t>
            </a:r>
            <a:r>
              <a:rPr lang="en-US" dirty="0" smtClean="0"/>
              <a:t> and those on accelerators of the type being considered for Trinity.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Each core on </a:t>
            </a:r>
            <a:r>
              <a:rPr lang="en-US" dirty="0" err="1" smtClean="0"/>
              <a:t>Cielo</a:t>
            </a:r>
            <a:r>
              <a:rPr lang="en-US" baseline="0" dirty="0" smtClean="0"/>
              <a:t> is a fully featured traditional x86 architecture and all the optimizations associated with it.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 accelerator core, in contrast, is significantly stripped down.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You cannot treat them like a symmetric multiprocessor.  They are more like SIMD (but not quite as restrictive).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Unlike </a:t>
            </a:r>
            <a:r>
              <a:rPr lang="en-US" baseline="0" dirty="0" err="1" smtClean="0"/>
              <a:t>Cielo</a:t>
            </a:r>
            <a:r>
              <a:rPr lang="en-US" baseline="0" dirty="0" smtClean="0"/>
              <a:t>, running on Trinity will not simply be “scaling up”.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38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When coarsely</a:t>
            </a:r>
            <a:r>
              <a:rPr lang="en-US" baseline="0" dirty="0" smtClean="0"/>
              <a:t> partitioned, the result looks like this.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result is equivalent in that we get the same cells in the same positions.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If we look closer, the surface is no longer quite manifold.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This separation introduces repeated vertices at the boundary of partitions.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However, this is manageable as long as the boundaries comprise a small part of the full data.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The extra memory for representation is small.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The interface can be handled with ghost regions.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23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However, with massive threading,</a:t>
            </a:r>
            <a:r>
              <a:rPr lang="en-US" baseline="0" dirty="0" smtClean="0"/>
              <a:t> we have to start thinking about the possibility that every cell is its own partition.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Here we can see that the representation starts to break down.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Every single vertex in the mesh is repeated. All features of manifold geometry are lost. It is not reasonable to use ghost cells to manage boundaries.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71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For massively</a:t>
            </a:r>
            <a:r>
              <a:rPr lang="en-US" baseline="0" dirty="0" smtClean="0"/>
              <a:t> threaded parallel we need to modify our key principles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Data Separability remains the same, but we recognize that there are multiple different ways to break up the data.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It matters whether you are dividing among points, cells, faces, edges, or some other element. It matters what incidence relationships you need to capture.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We change our mapping to state that we can determine the existence of output elements from the input efficiently without computing the actual output.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We recognize that many algorithms cannot reasonably be performed by completely independent threads.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 tricks we used with ghost regions won’t work anymore.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Thus, we are going to identify the part of the algorithm that is interdependent and try to encapsulate it in a collective operation.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66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Our basic approach to portable</a:t>
            </a:r>
            <a:r>
              <a:rPr lang="en-US" baseline="0" dirty="0" smtClean="0"/>
              <a:t> and efficient </a:t>
            </a:r>
            <a:r>
              <a:rPr lang="en-US" dirty="0" smtClean="0"/>
              <a:t>multicore algorithms is</a:t>
            </a:r>
            <a:r>
              <a:rPr lang="en-US" baseline="0" dirty="0" smtClean="0"/>
              <a:t> essentially that presented by Baker and colleagues.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Break the algorithm into sections that can be run on single (or small) sections of data and encapsulate that in a C++ </a:t>
            </a:r>
            <a:r>
              <a:rPr lang="en-US" baseline="0" dirty="0" err="1" smtClean="0"/>
              <a:t>functor</a:t>
            </a:r>
            <a:r>
              <a:rPr lang="en-US" baseline="0" dirty="0" smtClean="0"/>
              <a:t> object.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Using generic programming, provide a mapping function to schedule the </a:t>
            </a:r>
            <a:r>
              <a:rPr lang="en-US" baseline="0" dirty="0" err="1" smtClean="0"/>
              <a:t>functor</a:t>
            </a:r>
            <a:r>
              <a:rPr lang="en-US" baseline="0" dirty="0" smtClean="0"/>
              <a:t> on many threads to concurrently process a vector.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Dual benefits: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Simplifies algorithm design by placing the bulk of the work in a serial </a:t>
            </a:r>
            <a:r>
              <a:rPr lang="en-US" baseline="0" dirty="0" err="1" smtClean="0"/>
              <a:t>functor</a:t>
            </a:r>
            <a:r>
              <a:rPr lang="en-US" baseline="0" dirty="0" smtClean="0"/>
              <a:t>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One porting of the map function to multiple parallel systems can be applied to any number of </a:t>
            </a:r>
            <a:r>
              <a:rPr lang="en-US" baseline="0" dirty="0" err="1" smtClean="0"/>
              <a:t>functor</a:t>
            </a:r>
            <a:r>
              <a:rPr lang="en-US" baseline="0" dirty="0" smtClean="0"/>
              <a:t> algorithms.  Also works well in lightweight thread environment.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79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However, we find this basic model a bit too simplistic.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We are most interested in mapping operations to connected topologies, which</a:t>
            </a:r>
            <a:r>
              <a:rPr lang="en-US" baseline="0" dirty="0" smtClean="0"/>
              <a:t> means that the inputs and outputs of the operations are dependent on these connections.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For example, the computation of an operation may depend on a collection of data around a </a:t>
            </a:r>
            <a:r>
              <a:rPr lang="en-US" baseline="0" smtClean="0"/>
              <a:t>small neighborhood.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47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Also triangulate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8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Also triangulate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8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8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8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8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In the transition from</a:t>
            </a:r>
            <a:r>
              <a:rPr lang="en-US" baseline="0" dirty="0" smtClean="0"/>
              <a:t> Jaguar to Titan caused the concurrency to jump 2-3 orders of magnitude.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0E057-37E5-AC42-819C-2CA4C30022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12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>
              <a:latin typeface="Times New Roman" pitchFamily="-107" charset="0"/>
              <a:ea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>
              <a:latin typeface="Times New Roman" pitchFamily="-107" charset="0"/>
              <a:ea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>
              <a:latin typeface="Times New Roman" pitchFamily="-107" charset="0"/>
              <a:ea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>
              <a:latin typeface="Times New Roman" pitchFamily="-107" charset="0"/>
              <a:ea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>
              <a:latin typeface="Times New Roman" pitchFamily="-107" charset="0"/>
              <a:ea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 problem with </a:t>
            </a:r>
            <a:r>
              <a:rPr lang="en-US" dirty="0" err="1" smtClean="0"/>
              <a:t>mappable</a:t>
            </a:r>
            <a:r>
              <a:rPr lang="en-US" dirty="0" smtClean="0"/>
              <a:t> input is that we have limited information to define</a:t>
            </a:r>
            <a:r>
              <a:rPr lang="en-US" baseline="0" dirty="0" smtClean="0"/>
              <a:t> partitions. Generally partition based on input.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For coarse parallelism, the regions are usually large enough to have a reasonable distribution in the output even if it is not perfectly load balanced.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For massive parallelism, a partition might span only a single element.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For an algorithm like Marching Cubes, that means most of the partitions are empty.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For reasonable data management, you need a way merge these partitions into something not known a priori.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93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 Result Invariant requirement can also break down at massive threading.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Consider a simple slice operation that looks like this when run in serial.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4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593850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13" descr="NNSAlogo_Blac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725" y="61198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276600"/>
            <a:ext cx="7772400" cy="898198"/>
          </a:xfrm>
        </p:spPr>
        <p:txBody>
          <a:bodyPr/>
          <a:lstStyle>
            <a:lvl1pPr algn="r">
              <a:defRPr sz="3600">
                <a:solidFill>
                  <a:srgbClr val="9D8C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4191000"/>
            <a:ext cx="5641337" cy="19050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533559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227138" y="711359"/>
            <a:ext cx="5394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2" descr="NNSAlogo_Black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1380066" y="61155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3124200" y="6172200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 SAND NO. 2013-9677P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28" name="Picture 8" descr="SNL_color_stack.pn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001000" y="228600"/>
            <a:ext cx="936625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78740"/>
            <a:ext cx="8229600" cy="4847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5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/>
          <a:ea typeface="ＭＳ Ｐゴシック" charset="-128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02E54"/>
        </a:buClr>
        <a:buFont typeface="Wingdings" pitchFamily="-111" charset="2"/>
        <a:buChar char="§"/>
        <a:defRPr sz="24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Wingdings" pitchFamily="-111" charset="2"/>
        <a:buChar char="§"/>
        <a:defRPr sz="20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E8C78"/>
        </a:buClr>
        <a:buFont typeface="Wingdings" pitchFamily="-111" charset="2"/>
        <a:buChar char="§"/>
        <a:defRPr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4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 Classification of Scientific Visualization Algorithms for Massive Threading</a:t>
            </a:r>
            <a:endParaRPr lang="en-US" dirty="0"/>
          </a:p>
        </p:txBody>
      </p:sp>
      <p:sp>
        <p:nvSpPr>
          <p:cNvPr id="28" name="Subtitle 27"/>
          <p:cNvSpPr>
            <a:spLocks noGrp="1"/>
          </p:cNvSpPr>
          <p:nvPr>
            <p:ph type="subTitle" idx="1"/>
          </p:nvPr>
        </p:nvSpPr>
        <p:spPr>
          <a:xfrm>
            <a:off x="457200" y="4191000"/>
            <a:ext cx="8228489" cy="1905000"/>
          </a:xfrm>
        </p:spPr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  <a:tabLst>
                <a:tab pos="4575175" algn="r"/>
                <a:tab pos="4802188" algn="l"/>
              </a:tabLst>
            </a:pPr>
            <a:r>
              <a:rPr lang="en-US" dirty="0"/>
              <a:t>	</a:t>
            </a:r>
            <a:r>
              <a:rPr lang="en-US" dirty="0" smtClean="0"/>
              <a:t>Kenneth Moreland	</a:t>
            </a:r>
            <a:r>
              <a:rPr lang="en-US" sz="2000" dirty="0" smtClean="0"/>
              <a:t>Sandia National Laboratories</a:t>
            </a:r>
          </a:p>
          <a:p>
            <a:pPr algn="l">
              <a:spcBef>
                <a:spcPts val="0"/>
              </a:spcBef>
              <a:spcAft>
                <a:spcPts val="0"/>
              </a:spcAft>
              <a:tabLst>
                <a:tab pos="4575175" algn="r"/>
                <a:tab pos="4802188" algn="l"/>
              </a:tabLst>
            </a:pPr>
            <a:r>
              <a:rPr lang="en-US" sz="2000" dirty="0"/>
              <a:t>	</a:t>
            </a:r>
            <a:r>
              <a:rPr lang="en-US" dirty="0" err="1" smtClean="0"/>
              <a:t>Berk</a:t>
            </a:r>
            <a:r>
              <a:rPr lang="en-US" dirty="0" smtClean="0"/>
              <a:t> </a:t>
            </a:r>
            <a:r>
              <a:rPr lang="en-US" dirty="0" err="1" smtClean="0"/>
              <a:t>Geveci</a:t>
            </a:r>
            <a:r>
              <a:rPr lang="en-US" dirty="0" smtClean="0"/>
              <a:t>	</a:t>
            </a:r>
            <a:r>
              <a:rPr lang="en-US" sz="2000" dirty="0" err="1" smtClean="0"/>
              <a:t>Kitware</a:t>
            </a:r>
            <a:r>
              <a:rPr lang="en-US" sz="2000" dirty="0" smtClean="0"/>
              <a:t>, Inc.</a:t>
            </a:r>
          </a:p>
          <a:p>
            <a:pPr algn="l">
              <a:spcBef>
                <a:spcPts val="0"/>
              </a:spcBef>
              <a:spcAft>
                <a:spcPts val="0"/>
              </a:spcAft>
              <a:tabLst>
                <a:tab pos="4575175" algn="r"/>
                <a:tab pos="4802188" algn="l"/>
              </a:tabLst>
            </a:pPr>
            <a:r>
              <a:rPr lang="en-US" sz="2000" dirty="0"/>
              <a:t>	</a:t>
            </a:r>
            <a:r>
              <a:rPr lang="en-US" dirty="0" smtClean="0"/>
              <a:t>Kwan-Liu Ma	</a:t>
            </a:r>
            <a:r>
              <a:rPr lang="en-US" sz="2000" dirty="0" smtClean="0"/>
              <a:t>University of California at Davis</a:t>
            </a:r>
          </a:p>
          <a:p>
            <a:pPr algn="l">
              <a:spcBef>
                <a:spcPts val="0"/>
              </a:spcBef>
              <a:spcAft>
                <a:spcPts val="0"/>
              </a:spcAft>
              <a:tabLst>
                <a:tab pos="4575175" algn="r"/>
                <a:tab pos="4802188" algn="l"/>
              </a:tabLst>
            </a:pPr>
            <a:r>
              <a:rPr lang="en-US" sz="2000" dirty="0"/>
              <a:t>	</a:t>
            </a:r>
            <a:r>
              <a:rPr lang="en-US" dirty="0" smtClean="0"/>
              <a:t>Robert Maynard	</a:t>
            </a:r>
            <a:r>
              <a:rPr lang="en-US" sz="2000" dirty="0" err="1" smtClean="0"/>
              <a:t>Kitware</a:t>
            </a:r>
            <a:r>
              <a:rPr lang="en-US" sz="2000" dirty="0" smtClean="0"/>
              <a:t>, Inc.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November 17, 2013</a:t>
            </a:r>
            <a:endParaRPr lang="en-US" sz="1800" dirty="0"/>
          </a:p>
        </p:txBody>
      </p:sp>
      <p:pic>
        <p:nvPicPr>
          <p:cNvPr id="5" name="Picture 4" descr="ExampleCellCent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76400"/>
            <a:ext cx="914400" cy="685800"/>
          </a:xfrm>
          <a:prstGeom prst="rect">
            <a:avLst/>
          </a:prstGeom>
        </p:spPr>
      </p:pic>
      <p:pic>
        <p:nvPicPr>
          <p:cNvPr id="6" name="Picture 5" descr="ExampleCellDerivativ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76400"/>
            <a:ext cx="914400" cy="685800"/>
          </a:xfrm>
          <a:prstGeom prst="rect">
            <a:avLst/>
          </a:prstGeom>
        </p:spPr>
      </p:pic>
      <p:pic>
        <p:nvPicPr>
          <p:cNvPr id="7" name="Picture 6" descr="ExampleCli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38400"/>
            <a:ext cx="914400" cy="685800"/>
          </a:xfrm>
          <a:prstGeom prst="rect">
            <a:avLst/>
          </a:prstGeom>
        </p:spPr>
      </p:pic>
      <p:pic>
        <p:nvPicPr>
          <p:cNvPr id="8" name="Picture 7" descr="ExampleContou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38400"/>
            <a:ext cx="914400" cy="685800"/>
          </a:xfrm>
          <a:prstGeom prst="rect">
            <a:avLst/>
          </a:prstGeom>
        </p:spPr>
      </p:pic>
      <p:pic>
        <p:nvPicPr>
          <p:cNvPr id="9" name="Picture 8" descr="ExampleElevat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" cy="685800"/>
          </a:xfrm>
          <a:prstGeom prst="rect">
            <a:avLst/>
          </a:prstGeom>
        </p:spPr>
      </p:pic>
      <p:pic>
        <p:nvPicPr>
          <p:cNvPr id="10" name="Picture 9" descr="ExampleExtrac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676400"/>
            <a:ext cx="914400" cy="685800"/>
          </a:xfrm>
          <a:prstGeom prst="rect">
            <a:avLst/>
          </a:prstGeom>
        </p:spPr>
      </p:pic>
      <p:pic>
        <p:nvPicPr>
          <p:cNvPr id="11" name="Picture 10" descr="ExampleExtractEdge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438400"/>
            <a:ext cx="914400" cy="685800"/>
          </a:xfrm>
          <a:prstGeom prst="rect">
            <a:avLst/>
          </a:prstGeom>
        </p:spPr>
      </p:pic>
      <p:pic>
        <p:nvPicPr>
          <p:cNvPr id="12" name="Picture 11" descr="ExampleFeatureEdge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438400"/>
            <a:ext cx="914400" cy="685800"/>
          </a:xfrm>
          <a:prstGeom prst="rect">
            <a:avLst/>
          </a:prstGeom>
        </p:spPr>
      </p:pic>
      <p:pic>
        <p:nvPicPr>
          <p:cNvPr id="13" name="Picture 12" descr="ExampleGenerateIds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76400"/>
            <a:ext cx="914400" cy="685800"/>
          </a:xfrm>
          <a:prstGeom prst="rect">
            <a:avLst/>
          </a:prstGeom>
        </p:spPr>
      </p:pic>
      <p:pic>
        <p:nvPicPr>
          <p:cNvPr id="14" name="Picture 13" descr="ExampleGlyph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676400"/>
            <a:ext cx="914400" cy="685800"/>
          </a:xfrm>
          <a:prstGeom prst="rect">
            <a:avLst/>
          </a:prstGeom>
        </p:spPr>
      </p:pic>
      <p:pic>
        <p:nvPicPr>
          <p:cNvPr id="15" name="Picture 14" descr="ExampleGradien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38400"/>
            <a:ext cx="914400" cy="685800"/>
          </a:xfrm>
          <a:prstGeom prst="rect">
            <a:avLst/>
          </a:prstGeom>
        </p:spPr>
      </p:pic>
      <p:pic>
        <p:nvPicPr>
          <p:cNvPr id="16" name="Picture 15" descr="ExampleMeshQualit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76400"/>
            <a:ext cx="914400" cy="685800"/>
          </a:xfrm>
          <a:prstGeom prst="rect">
            <a:avLst/>
          </a:prstGeom>
        </p:spPr>
      </p:pic>
      <p:pic>
        <p:nvPicPr>
          <p:cNvPr id="17" name="Picture 16" descr="ExampleNormals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438400"/>
            <a:ext cx="914400" cy="685800"/>
          </a:xfrm>
          <a:prstGeom prst="rect">
            <a:avLst/>
          </a:prstGeom>
        </p:spPr>
      </p:pic>
      <p:pic>
        <p:nvPicPr>
          <p:cNvPr id="19" name="Picture 18" descr="ExampleShrink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38400"/>
            <a:ext cx="914400" cy="685800"/>
          </a:xfrm>
          <a:prstGeom prst="rect">
            <a:avLst/>
          </a:prstGeom>
        </p:spPr>
      </p:pic>
      <p:pic>
        <p:nvPicPr>
          <p:cNvPr id="20" name="Picture 19" descr="ExampleSlic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438400"/>
            <a:ext cx="914400" cy="685800"/>
          </a:xfrm>
          <a:prstGeom prst="rect">
            <a:avLst/>
          </a:prstGeom>
        </p:spPr>
      </p:pic>
      <p:pic>
        <p:nvPicPr>
          <p:cNvPr id="22" name="Picture 21" descr="ExampleSurfaceVectors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76400"/>
            <a:ext cx="914400" cy="685800"/>
          </a:xfrm>
          <a:prstGeom prst="rect">
            <a:avLst/>
          </a:prstGeom>
        </p:spPr>
      </p:pic>
      <p:pic>
        <p:nvPicPr>
          <p:cNvPr id="23" name="Picture 22" descr="ExampleTessellate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438400"/>
            <a:ext cx="914400" cy="685800"/>
          </a:xfrm>
          <a:prstGeom prst="rect">
            <a:avLst/>
          </a:prstGeom>
        </p:spPr>
      </p:pic>
      <p:pic>
        <p:nvPicPr>
          <p:cNvPr id="24" name="Picture 23" descr="ExampleThreshol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676400"/>
            <a:ext cx="914400" cy="685800"/>
          </a:xfrm>
          <a:prstGeom prst="rect">
            <a:avLst/>
          </a:prstGeom>
        </p:spPr>
      </p:pic>
      <p:pic>
        <p:nvPicPr>
          <p:cNvPr id="25" name="Picture 24" descr="ExampleTube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" cy="685800"/>
          </a:xfrm>
          <a:prstGeom prst="rect">
            <a:avLst/>
          </a:prstGeom>
        </p:spPr>
      </p:pic>
      <p:pic>
        <p:nvPicPr>
          <p:cNvPr id="26" name="Picture 25" descr="ExampleWarp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76400"/>
            <a:ext cx="914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301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Mappable</a:t>
            </a:r>
            <a:r>
              <a:rPr lang="en-US" dirty="0" smtClean="0"/>
              <a:t> Input Can Break Down</a:t>
            </a:r>
            <a:endParaRPr lang="en-US" dirty="0"/>
          </a:p>
        </p:txBody>
      </p:sp>
      <p:pic>
        <p:nvPicPr>
          <p:cNvPr id="4" name="Picture 3" descr="CoarseMapp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572000"/>
          </a:xfrm>
          <a:prstGeom prst="rect">
            <a:avLst/>
          </a:prstGeom>
        </p:spPr>
      </p:pic>
      <p:pic>
        <p:nvPicPr>
          <p:cNvPr id="5" name="Picture 4" descr="FineMapp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389" y="5410200"/>
            <a:ext cx="4165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Coarse Parallelism</a:t>
            </a:r>
          </a:p>
          <a:p>
            <a:pPr algn="ctr"/>
            <a:r>
              <a:rPr lang="en-US" sz="1600" dirty="0" smtClean="0"/>
              <a:t>Result reasonably divided among partitions.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593021" y="5410200"/>
            <a:ext cx="2529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Massive Parallelism</a:t>
            </a:r>
          </a:p>
          <a:p>
            <a:pPr algn="ctr"/>
            <a:r>
              <a:rPr lang="en-US" sz="1600" dirty="0" smtClean="0"/>
              <a:t>Most partitions are empty.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93126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Invariant Can Break Down</a:t>
            </a:r>
            <a:endParaRPr lang="en-US" dirty="0"/>
          </a:p>
        </p:txBody>
      </p:sp>
      <p:pic>
        <p:nvPicPr>
          <p:cNvPr id="4" name="Picture 3" descr="SliceSeri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07" y="2290535"/>
            <a:ext cx="5157387" cy="227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214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Invariant Can Break Down</a:t>
            </a:r>
            <a:endParaRPr lang="en-US" dirty="0"/>
          </a:p>
        </p:txBody>
      </p:sp>
      <p:pic>
        <p:nvPicPr>
          <p:cNvPr id="4" name="Picture 3" descr="SliceCoarseParall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957" y="2290535"/>
            <a:ext cx="5962086" cy="227693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536500" y="2320925"/>
            <a:ext cx="2071000" cy="2925207"/>
            <a:chOff x="3536500" y="2320925"/>
            <a:chExt cx="2071000" cy="2925207"/>
          </a:xfrm>
        </p:grpSpPr>
        <p:sp>
          <p:nvSpPr>
            <p:cNvPr id="5" name="TextBox 4"/>
            <p:cNvSpPr txBox="1"/>
            <p:nvPr/>
          </p:nvSpPr>
          <p:spPr>
            <a:xfrm>
              <a:off x="3536500" y="4876800"/>
              <a:ext cx="2071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Repeated Vertices</a:t>
              </a:r>
              <a:endParaRPr lang="en-US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241800" y="2320925"/>
              <a:ext cx="825500" cy="0"/>
            </a:xfrm>
            <a:prstGeom prst="line">
              <a:avLst/>
            </a:prstGeom>
            <a:ln w="63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205286" y="2767806"/>
              <a:ext cx="825500" cy="0"/>
            </a:xfrm>
            <a:prstGeom prst="line">
              <a:avLst/>
            </a:prstGeom>
            <a:ln w="63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168774" y="3214687"/>
              <a:ext cx="825500" cy="0"/>
            </a:xfrm>
            <a:prstGeom prst="line">
              <a:avLst/>
            </a:prstGeom>
            <a:ln w="63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132262" y="3661568"/>
              <a:ext cx="825500" cy="0"/>
            </a:xfrm>
            <a:prstGeom prst="line">
              <a:avLst/>
            </a:prstGeom>
            <a:ln w="63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095750" y="4108450"/>
              <a:ext cx="825500" cy="0"/>
            </a:xfrm>
            <a:prstGeom prst="line">
              <a:avLst/>
            </a:prstGeom>
            <a:ln w="63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067175" y="4549775"/>
              <a:ext cx="825500" cy="0"/>
            </a:xfrm>
            <a:prstGeom prst="line">
              <a:avLst/>
            </a:prstGeom>
            <a:ln w="6350" cmpd="sng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0"/>
            </p:cNvCxnSpPr>
            <p:nvPr/>
          </p:nvCxnSpPr>
          <p:spPr>
            <a:xfrm flipV="1">
              <a:off x="4572000" y="4587875"/>
              <a:ext cx="0" cy="288925"/>
            </a:xfrm>
            <a:prstGeom prst="straightConnector1">
              <a:avLst/>
            </a:prstGeom>
            <a:ln w="952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58700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Invariant Can Break Down</a:t>
            </a:r>
            <a:endParaRPr lang="en-US" dirty="0"/>
          </a:p>
        </p:txBody>
      </p:sp>
      <p:pic>
        <p:nvPicPr>
          <p:cNvPr id="5" name="Picture 4" descr="SliceMassiveThre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2" y="1430970"/>
            <a:ext cx="8147577" cy="399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36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Key Principles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Coarse Parallel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Data Separability</a:t>
            </a:r>
          </a:p>
          <a:p>
            <a:endParaRPr lang="en-US" dirty="0" smtClean="0"/>
          </a:p>
          <a:p>
            <a:r>
              <a:rPr lang="en-US" dirty="0" err="1" smtClean="0"/>
              <a:t>Mappable</a:t>
            </a:r>
            <a:r>
              <a:rPr lang="en-US" dirty="0" smtClean="0"/>
              <a:t> Input</a:t>
            </a:r>
          </a:p>
          <a:p>
            <a:endParaRPr lang="en-US" dirty="0" smtClean="0"/>
          </a:p>
          <a:p>
            <a:r>
              <a:rPr lang="en-US" dirty="0" smtClean="0"/>
              <a:t>Result Invariant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Massive Parallel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Data Separability</a:t>
            </a:r>
          </a:p>
          <a:p>
            <a:endParaRPr lang="en-US" dirty="0" smtClean="0"/>
          </a:p>
          <a:p>
            <a:r>
              <a:rPr lang="en-US" dirty="0" smtClean="0"/>
              <a:t>Discoverable Input Mapping</a:t>
            </a:r>
          </a:p>
          <a:p>
            <a:endParaRPr lang="en-US" dirty="0" smtClean="0"/>
          </a:p>
          <a:p>
            <a:r>
              <a:rPr lang="en-US" dirty="0" smtClean="0"/>
              <a:t>Collective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995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Characterization and Classification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Principles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Data Separability</a:t>
            </a:r>
          </a:p>
          <a:p>
            <a:endParaRPr lang="en-US" dirty="0" smtClean="0"/>
          </a:p>
          <a:p>
            <a:r>
              <a:rPr lang="en-US" dirty="0" smtClean="0"/>
              <a:t>Discoverable Input Mapping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Collective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Characterization Parameters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Separable Element</a:t>
            </a:r>
          </a:p>
          <a:p>
            <a:endParaRPr lang="en-US" dirty="0" smtClean="0"/>
          </a:p>
          <a:p>
            <a:r>
              <a:rPr lang="en-US" dirty="0" smtClean="0"/>
              <a:t>Point Mapping</a:t>
            </a:r>
          </a:p>
          <a:p>
            <a:r>
              <a:rPr lang="en-US" dirty="0" smtClean="0"/>
              <a:t>Cell Mapping</a:t>
            </a:r>
          </a:p>
          <a:p>
            <a:r>
              <a:rPr lang="en-US" dirty="0" smtClean="0"/>
              <a:t>Field Mapping</a:t>
            </a:r>
          </a:p>
          <a:p>
            <a:endParaRPr lang="en-US" dirty="0" smtClean="0"/>
          </a:p>
          <a:p>
            <a:r>
              <a:rPr lang="en-US" dirty="0" smtClean="0"/>
              <a:t>Collective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269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Mapping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2603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30717E-7 -4.10375E-6 L 0.55009 -4.1037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Mapping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54" name="Oval 53"/>
          <p:cNvSpPr/>
          <p:nvPr/>
        </p:nvSpPr>
        <p:spPr>
          <a:xfrm>
            <a:off x="2438400" y="3048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2227342" y="281940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x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467600" y="3048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7543800" y="2743200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f(x)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2514600" y="1840468"/>
            <a:ext cx="5029200" cy="1207532"/>
            <a:chOff x="2514600" y="1840468"/>
            <a:chExt cx="5029200" cy="1207532"/>
          </a:xfrm>
        </p:grpSpPr>
        <p:cxnSp>
          <p:nvCxnSpPr>
            <p:cNvPr id="111" name="Curved Connector 110"/>
            <p:cNvCxnSpPr>
              <a:stCxn id="54" idx="0"/>
            </p:cNvCxnSpPr>
            <p:nvPr/>
          </p:nvCxnSpPr>
          <p:spPr>
            <a:xfrm rot="5400000" flipH="1" flipV="1">
              <a:off x="3238500" y="1485900"/>
              <a:ext cx="838200" cy="2286000"/>
            </a:xfrm>
            <a:prstGeom prst="curved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urved Connector 113"/>
            <p:cNvCxnSpPr>
              <a:endCxn id="109" idx="0"/>
            </p:cNvCxnSpPr>
            <p:nvPr/>
          </p:nvCxnSpPr>
          <p:spPr>
            <a:xfrm>
              <a:off x="4800600" y="2209800"/>
              <a:ext cx="2743200" cy="83820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4553064" y="1840468"/>
              <a:ext cx="447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f( 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7866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108" grpId="0"/>
      <p:bldP spid="109" grpId="0" animBg="1"/>
      <p:bldP spid="1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Mapping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2363749"/>
              </p:ext>
            </p:extLst>
          </p:nvPr>
        </p:nvGraphicFramePr>
        <p:xfrm>
          <a:off x="457200" y="1279525"/>
          <a:ext cx="82296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800"/>
                <a:gridCol w="563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Separable Element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Any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Point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Identity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Cell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Identity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Field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to 1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Collective Work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None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ExampleElev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24000"/>
            <a:ext cx="2971800" cy="2228850"/>
          </a:xfrm>
          <a:prstGeom prst="rect">
            <a:avLst/>
          </a:prstGeom>
        </p:spPr>
      </p:pic>
      <p:pic>
        <p:nvPicPr>
          <p:cNvPr id="6" name="Picture 5" descr="ExampleGenerateId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8600"/>
            <a:ext cx="2971800" cy="2228850"/>
          </a:xfrm>
          <a:prstGeom prst="rect">
            <a:avLst/>
          </a:prstGeom>
        </p:spPr>
      </p:pic>
      <p:pic>
        <p:nvPicPr>
          <p:cNvPr id="7" name="Picture 6" descr="ExampleSurfaceVecto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944" y="4038600"/>
            <a:ext cx="2971800" cy="2228850"/>
          </a:xfrm>
          <a:prstGeom prst="rect">
            <a:avLst/>
          </a:prstGeom>
        </p:spPr>
      </p:pic>
      <p:pic>
        <p:nvPicPr>
          <p:cNvPr id="8" name="Picture 7" descr="ExampleWar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038600"/>
            <a:ext cx="2971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188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Mapping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6200" y="3009900"/>
            <a:ext cx="14478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functor</a:t>
            </a:r>
            <a:r>
              <a:rPr lang="en-US" dirty="0" smtClean="0"/>
              <a:t>()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1806264" y="4038600"/>
            <a:ext cx="7337736" cy="228600"/>
            <a:chOff x="1350433" y="4038600"/>
            <a:chExt cx="7337736" cy="228600"/>
          </a:xfrm>
        </p:grpSpPr>
        <p:sp>
          <p:nvSpPr>
            <p:cNvPr id="5" name="Rectangle 4"/>
            <p:cNvSpPr/>
            <p:nvPr/>
          </p:nvSpPr>
          <p:spPr>
            <a:xfrm>
              <a:off x="1350433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84675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04808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39050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267650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01892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22025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56267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84867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419109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39242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73484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02084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36326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56459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90701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019301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253543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73676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07918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936518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70760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390893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625135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853735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087977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308110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542352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770952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005194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225327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459569" y="4038600"/>
              <a:ext cx="2286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Curved Connector 38"/>
          <p:cNvCxnSpPr>
            <a:stCxn id="4" idx="3"/>
            <a:endCxn id="5" idx="0"/>
          </p:cNvCxnSpPr>
          <p:nvPr/>
        </p:nvCxnSpPr>
        <p:spPr>
          <a:xfrm>
            <a:off x="1524000" y="3276600"/>
            <a:ext cx="396564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4" idx="3"/>
            <a:endCxn id="6" idx="0"/>
          </p:cNvCxnSpPr>
          <p:nvPr/>
        </p:nvCxnSpPr>
        <p:spPr>
          <a:xfrm>
            <a:off x="1524000" y="3276600"/>
            <a:ext cx="630806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4" idx="3"/>
            <a:endCxn id="12" idx="0"/>
          </p:cNvCxnSpPr>
          <p:nvPr/>
        </p:nvCxnSpPr>
        <p:spPr>
          <a:xfrm>
            <a:off x="1524000" y="3276600"/>
            <a:ext cx="2002398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4" idx="3"/>
            <a:endCxn id="7" idx="0"/>
          </p:cNvCxnSpPr>
          <p:nvPr/>
        </p:nvCxnSpPr>
        <p:spPr>
          <a:xfrm>
            <a:off x="1524000" y="3276600"/>
            <a:ext cx="850939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>
            <a:stCxn id="4" idx="3"/>
            <a:endCxn id="9" idx="0"/>
          </p:cNvCxnSpPr>
          <p:nvPr/>
        </p:nvCxnSpPr>
        <p:spPr>
          <a:xfrm>
            <a:off x="1524000" y="3276600"/>
            <a:ext cx="1313781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4" idx="3"/>
            <a:endCxn id="10" idx="0"/>
          </p:cNvCxnSpPr>
          <p:nvPr/>
        </p:nvCxnSpPr>
        <p:spPr>
          <a:xfrm>
            <a:off x="1524000" y="3276600"/>
            <a:ext cx="1548023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4" idx="3"/>
            <a:endCxn id="8" idx="0"/>
          </p:cNvCxnSpPr>
          <p:nvPr/>
        </p:nvCxnSpPr>
        <p:spPr>
          <a:xfrm>
            <a:off x="1524000" y="3276600"/>
            <a:ext cx="1085181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4" idx="3"/>
            <a:endCxn id="11" idx="0"/>
          </p:cNvCxnSpPr>
          <p:nvPr/>
        </p:nvCxnSpPr>
        <p:spPr>
          <a:xfrm>
            <a:off x="1524000" y="3276600"/>
            <a:ext cx="1768156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endCxn id="13" idx="0"/>
          </p:cNvCxnSpPr>
          <p:nvPr/>
        </p:nvCxnSpPr>
        <p:spPr>
          <a:xfrm>
            <a:off x="1524000" y="3276600"/>
            <a:ext cx="2230998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endCxn id="14" idx="0"/>
          </p:cNvCxnSpPr>
          <p:nvPr/>
        </p:nvCxnSpPr>
        <p:spPr>
          <a:xfrm>
            <a:off x="1524000" y="3276600"/>
            <a:ext cx="2465240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>
            <a:endCxn id="20" idx="0"/>
          </p:cNvCxnSpPr>
          <p:nvPr/>
        </p:nvCxnSpPr>
        <p:spPr>
          <a:xfrm>
            <a:off x="1524000" y="3276600"/>
            <a:ext cx="3836832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>
            <a:endCxn id="15" idx="0"/>
          </p:cNvCxnSpPr>
          <p:nvPr/>
        </p:nvCxnSpPr>
        <p:spPr>
          <a:xfrm>
            <a:off x="1524000" y="3276600"/>
            <a:ext cx="2685373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endCxn id="17" idx="0"/>
          </p:cNvCxnSpPr>
          <p:nvPr/>
        </p:nvCxnSpPr>
        <p:spPr>
          <a:xfrm>
            <a:off x="1524000" y="3276600"/>
            <a:ext cx="3148215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/>
          <p:cNvCxnSpPr>
            <a:endCxn id="18" idx="0"/>
          </p:cNvCxnSpPr>
          <p:nvPr/>
        </p:nvCxnSpPr>
        <p:spPr>
          <a:xfrm>
            <a:off x="1524000" y="3276600"/>
            <a:ext cx="3382457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endCxn id="16" idx="0"/>
          </p:cNvCxnSpPr>
          <p:nvPr/>
        </p:nvCxnSpPr>
        <p:spPr>
          <a:xfrm>
            <a:off x="1524000" y="3276600"/>
            <a:ext cx="2919615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/>
          <p:cNvCxnSpPr>
            <a:endCxn id="19" idx="0"/>
          </p:cNvCxnSpPr>
          <p:nvPr/>
        </p:nvCxnSpPr>
        <p:spPr>
          <a:xfrm>
            <a:off x="1524000" y="3276600"/>
            <a:ext cx="3602590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85"/>
          <p:cNvCxnSpPr>
            <a:endCxn id="21" idx="0"/>
          </p:cNvCxnSpPr>
          <p:nvPr/>
        </p:nvCxnSpPr>
        <p:spPr>
          <a:xfrm>
            <a:off x="1524000" y="3276600"/>
            <a:ext cx="4065432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/>
          <p:cNvCxnSpPr>
            <a:endCxn id="22" idx="0"/>
          </p:cNvCxnSpPr>
          <p:nvPr/>
        </p:nvCxnSpPr>
        <p:spPr>
          <a:xfrm>
            <a:off x="1524000" y="3276600"/>
            <a:ext cx="4299674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endCxn id="28" idx="0"/>
          </p:cNvCxnSpPr>
          <p:nvPr/>
        </p:nvCxnSpPr>
        <p:spPr>
          <a:xfrm>
            <a:off x="1524000" y="3276600"/>
            <a:ext cx="5671266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urved Connector 88"/>
          <p:cNvCxnSpPr>
            <a:endCxn id="23" idx="0"/>
          </p:cNvCxnSpPr>
          <p:nvPr/>
        </p:nvCxnSpPr>
        <p:spPr>
          <a:xfrm>
            <a:off x="1524000" y="3276600"/>
            <a:ext cx="4519807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endCxn id="25" idx="0"/>
          </p:cNvCxnSpPr>
          <p:nvPr/>
        </p:nvCxnSpPr>
        <p:spPr>
          <a:xfrm>
            <a:off x="1524000" y="3276600"/>
            <a:ext cx="4982649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/>
          <p:cNvCxnSpPr>
            <a:endCxn id="26" idx="0"/>
          </p:cNvCxnSpPr>
          <p:nvPr/>
        </p:nvCxnSpPr>
        <p:spPr>
          <a:xfrm>
            <a:off x="1524000" y="3276600"/>
            <a:ext cx="5216891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endCxn id="24" idx="0"/>
          </p:cNvCxnSpPr>
          <p:nvPr/>
        </p:nvCxnSpPr>
        <p:spPr>
          <a:xfrm>
            <a:off x="1524000" y="3276600"/>
            <a:ext cx="4754049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endCxn id="27" idx="0"/>
          </p:cNvCxnSpPr>
          <p:nvPr/>
        </p:nvCxnSpPr>
        <p:spPr>
          <a:xfrm>
            <a:off x="1524000" y="3276600"/>
            <a:ext cx="5437024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/>
          <p:cNvCxnSpPr>
            <a:endCxn id="29" idx="0"/>
          </p:cNvCxnSpPr>
          <p:nvPr/>
        </p:nvCxnSpPr>
        <p:spPr>
          <a:xfrm>
            <a:off x="1524000" y="3276600"/>
            <a:ext cx="5899866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/>
          <p:cNvCxnSpPr>
            <a:endCxn id="30" idx="0"/>
          </p:cNvCxnSpPr>
          <p:nvPr/>
        </p:nvCxnSpPr>
        <p:spPr>
          <a:xfrm>
            <a:off x="1524000" y="3276600"/>
            <a:ext cx="6134108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endCxn id="36" idx="0"/>
          </p:cNvCxnSpPr>
          <p:nvPr/>
        </p:nvCxnSpPr>
        <p:spPr>
          <a:xfrm>
            <a:off x="1524000" y="3276600"/>
            <a:ext cx="7505700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urved Connector 96"/>
          <p:cNvCxnSpPr>
            <a:endCxn id="31" idx="0"/>
          </p:cNvCxnSpPr>
          <p:nvPr/>
        </p:nvCxnSpPr>
        <p:spPr>
          <a:xfrm>
            <a:off x="1524000" y="3276600"/>
            <a:ext cx="6354241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endCxn id="33" idx="0"/>
          </p:cNvCxnSpPr>
          <p:nvPr/>
        </p:nvCxnSpPr>
        <p:spPr>
          <a:xfrm>
            <a:off x="1524000" y="3276600"/>
            <a:ext cx="6817083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/>
          <p:cNvCxnSpPr>
            <a:endCxn id="34" idx="0"/>
          </p:cNvCxnSpPr>
          <p:nvPr/>
        </p:nvCxnSpPr>
        <p:spPr>
          <a:xfrm>
            <a:off x="1524000" y="3276600"/>
            <a:ext cx="7051325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urved Connector 99"/>
          <p:cNvCxnSpPr>
            <a:endCxn id="32" idx="0"/>
          </p:cNvCxnSpPr>
          <p:nvPr/>
        </p:nvCxnSpPr>
        <p:spPr>
          <a:xfrm>
            <a:off x="1524000" y="3276600"/>
            <a:ext cx="6588483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00"/>
          <p:cNvCxnSpPr>
            <a:endCxn id="35" idx="0"/>
          </p:cNvCxnSpPr>
          <p:nvPr/>
        </p:nvCxnSpPr>
        <p:spPr>
          <a:xfrm>
            <a:off x="1524000" y="3276600"/>
            <a:ext cx="7271458" cy="7620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28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136" y="0"/>
            <a:ext cx="4626864" cy="4829290"/>
          </a:xfrm>
          <a:prstGeom prst="rect">
            <a:avLst/>
          </a:prstGeom>
        </p:spPr>
      </p:pic>
      <p:pic>
        <p:nvPicPr>
          <p:cNvPr id="4" name="Picture 3"/>
          <p:cNvPicPr preferRelativeResize="0">
            <a:picLocks noChangeAspect="1"/>
          </p:cNvPicPr>
          <p:nvPr/>
        </p:nvPicPr>
        <p:blipFill rotWithShape="1">
          <a:blip r:embed="rId4"/>
          <a:srcRect r="50014"/>
          <a:stretch/>
        </p:blipFill>
        <p:spPr>
          <a:xfrm rot="5400000">
            <a:off x="609803" y="-609801"/>
            <a:ext cx="3175916" cy="4395521"/>
          </a:xfrm>
          <a:prstGeom prst="rect">
            <a:avLst/>
          </a:prstGeom>
        </p:spPr>
      </p:pic>
      <p:sp>
        <p:nvSpPr>
          <p:cNvPr id="5" name="Rectangle 4"/>
          <p:cNvSpPr>
            <a:spLocks noChangeAspect="1"/>
          </p:cNvSpPr>
          <p:nvPr/>
        </p:nvSpPr>
        <p:spPr>
          <a:xfrm>
            <a:off x="1211791" y="1891242"/>
            <a:ext cx="675217" cy="908050"/>
          </a:xfrm>
          <a:prstGeom prst="rect">
            <a:avLst/>
          </a:prstGeom>
          <a:noFill/>
          <a:ln w="28575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5265801" y="3771898"/>
            <a:ext cx="85496" cy="55321"/>
          </a:xfrm>
          <a:prstGeom prst="rect">
            <a:avLst/>
          </a:prstGeom>
          <a:noFill/>
          <a:ln w="12700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152303"/>
            <a:ext cx="1146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Cielo</a:t>
            </a:r>
            <a:endParaRPr lang="en-US" dirty="0" smtClean="0"/>
          </a:p>
          <a:p>
            <a:r>
              <a:rPr lang="en-US" dirty="0" smtClean="0"/>
              <a:t>AMD x86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87402" y="4800600"/>
            <a:ext cx="1856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Trinity (option 1)</a:t>
            </a:r>
          </a:p>
          <a:p>
            <a:pPr algn="r"/>
            <a:r>
              <a:rPr lang="en-US" dirty="0" smtClean="0"/>
              <a:t>NVIDIA GPU</a:t>
            </a:r>
            <a:endParaRPr lang="en-US" dirty="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3048000" y="3505200"/>
            <a:ext cx="675217" cy="908050"/>
          </a:xfrm>
          <a:prstGeom prst="rect">
            <a:avLst/>
          </a:prstGeom>
          <a:noFill/>
          <a:ln w="28575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3412200" y="4656418"/>
            <a:ext cx="85496" cy="55321"/>
          </a:xfrm>
          <a:prstGeom prst="rect">
            <a:avLst/>
          </a:prstGeom>
          <a:noFill/>
          <a:ln w="12700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733800"/>
            <a:ext cx="18264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Full x86 Core</a:t>
            </a:r>
          </a:p>
          <a:p>
            <a:r>
              <a:rPr lang="en-US" sz="1400" dirty="0" smtClean="0"/>
              <a:t> + Associated Cache</a:t>
            </a:r>
          </a:p>
          <a:p>
            <a:r>
              <a:rPr lang="en-US" sz="1400" dirty="0" smtClean="0"/>
              <a:t>8 cores per die</a:t>
            </a:r>
          </a:p>
          <a:p>
            <a:r>
              <a:rPr lang="en-US" sz="1400" dirty="0" smtClean="0"/>
              <a:t>MPI-Only feasible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334000" y="5410200"/>
            <a:ext cx="29191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2,880 cores collected in 15 SMX</a:t>
            </a:r>
          </a:p>
          <a:p>
            <a:r>
              <a:rPr lang="en-US" sz="1400" dirty="0" smtClean="0"/>
              <a:t>Shared PC, Cache, </a:t>
            </a:r>
            <a:r>
              <a:rPr lang="en-US" sz="1400" dirty="0" err="1" smtClean="0"/>
              <a:t>Mem</a:t>
            </a:r>
            <a:r>
              <a:rPr lang="en-US" sz="1400" dirty="0" smtClean="0"/>
              <a:t> Fetches</a:t>
            </a:r>
          </a:p>
          <a:p>
            <a:r>
              <a:rPr lang="en-US" sz="1400" dirty="0" smtClean="0"/>
              <a:t>Reduced control logic</a:t>
            </a:r>
          </a:p>
          <a:p>
            <a:r>
              <a:rPr lang="en-US" sz="1400" dirty="0" smtClean="0"/>
              <a:t>MPI-Only not feasible</a:t>
            </a:r>
            <a:endParaRPr lang="en-US" sz="1400" dirty="0"/>
          </a:p>
        </p:txBody>
      </p:sp>
      <p:cxnSp>
        <p:nvCxnSpPr>
          <p:cNvPr id="13" name="Straight Connector 12"/>
          <p:cNvCxnSpPr>
            <a:stCxn id="5" idx="2"/>
            <a:endCxn id="9" idx="0"/>
          </p:cNvCxnSpPr>
          <p:nvPr/>
        </p:nvCxnSpPr>
        <p:spPr>
          <a:xfrm>
            <a:off x="1549400" y="2799292"/>
            <a:ext cx="1836209" cy="705908"/>
          </a:xfrm>
          <a:prstGeom prst="line">
            <a:avLst/>
          </a:prstGeom>
          <a:ln w="31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1"/>
            <a:endCxn id="10" idx="3"/>
          </p:cNvCxnSpPr>
          <p:nvPr/>
        </p:nvCxnSpPr>
        <p:spPr>
          <a:xfrm flipH="1">
            <a:off x="3497696" y="3799559"/>
            <a:ext cx="1768105" cy="884520"/>
          </a:xfrm>
          <a:prstGeom prst="line">
            <a:avLst/>
          </a:prstGeom>
          <a:ln w="31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3962400" y="3276600"/>
            <a:ext cx="201168" cy="97790"/>
            <a:chOff x="5401535" y="5010659"/>
            <a:chExt cx="182880" cy="889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5401535" y="5055109"/>
              <a:ext cx="182880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401535" y="5010659"/>
              <a:ext cx="0" cy="8890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584415" y="5010659"/>
              <a:ext cx="0" cy="8890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4093633" y="3213328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1mm</a:t>
            </a:r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2443548" y="3787358"/>
            <a:ext cx="575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 x86</a:t>
            </a:r>
          </a:p>
          <a:p>
            <a:r>
              <a:rPr lang="en-US" sz="1400" dirty="0" smtClean="0"/>
              <a:t>core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124200" y="4724400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 </a:t>
            </a:r>
            <a:r>
              <a:rPr lang="en-US" sz="1400" dirty="0" err="1" smtClean="0"/>
              <a:t>Kepler</a:t>
            </a:r>
            <a:endParaRPr lang="en-US" sz="1400" dirty="0" smtClean="0"/>
          </a:p>
          <a:p>
            <a:r>
              <a:rPr lang="en-US" sz="1400" dirty="0" smtClean="0"/>
              <a:t>core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59523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by Cell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19730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30717E-7 -4.10375E-6 L 0.55009 -4.1037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by Cell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109" name="Oval 108"/>
          <p:cNvSpPr/>
          <p:nvPr/>
        </p:nvSpPr>
        <p:spPr>
          <a:xfrm>
            <a:off x="7239000" y="2819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7391400" y="2590800"/>
            <a:ext cx="143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f(x</a:t>
            </a:r>
            <a:r>
              <a:rPr lang="en-US" baseline="-25000" dirty="0" smtClean="0">
                <a:solidFill>
                  <a:schemeClr val="accent1"/>
                </a:solidFill>
              </a:rPr>
              <a:t>1</a:t>
            </a:r>
            <a:r>
              <a:rPr lang="en-US" dirty="0" smtClean="0">
                <a:solidFill>
                  <a:schemeClr val="accent1"/>
                </a:solidFill>
              </a:rPr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x</a:t>
            </a:r>
            <a:r>
              <a:rPr lang="en-US" baseline="-25000" dirty="0" smtClean="0">
                <a:solidFill>
                  <a:schemeClr val="accent1"/>
                </a:solidFill>
              </a:rPr>
              <a:t>2</a:t>
            </a:r>
            <a:r>
              <a:rPr lang="en-US" dirty="0" smtClean="0">
                <a:solidFill>
                  <a:schemeClr val="accent1"/>
                </a:solidFill>
              </a:rPr>
              <a:t>, x</a:t>
            </a:r>
            <a:r>
              <a:rPr lang="en-US" baseline="-25000" dirty="0" smtClean="0">
                <a:solidFill>
                  <a:schemeClr val="accent1"/>
                </a:solidFill>
              </a:rPr>
              <a:t>3</a:t>
            </a:r>
            <a:r>
              <a:rPr lang="en-US" dirty="0" smtClean="0">
                <a:solidFill>
                  <a:schemeClr val="accent1"/>
                </a:solidFill>
              </a:rPr>
              <a:t>, x</a:t>
            </a:r>
            <a:r>
              <a:rPr lang="en-US" baseline="-25000" dirty="0" smtClean="0">
                <a:solidFill>
                  <a:schemeClr val="accent1"/>
                </a:solidFill>
              </a:rPr>
              <a:t>4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2286000" y="1600200"/>
            <a:ext cx="5029200" cy="1219200"/>
            <a:chOff x="2286000" y="1600200"/>
            <a:chExt cx="5029200" cy="1219200"/>
          </a:xfrm>
        </p:grpSpPr>
        <p:cxnSp>
          <p:nvCxnSpPr>
            <p:cNvPr id="111" name="Curved Connector 110"/>
            <p:cNvCxnSpPr>
              <a:stCxn id="54" idx="0"/>
            </p:cNvCxnSpPr>
            <p:nvPr/>
          </p:nvCxnSpPr>
          <p:spPr>
            <a:xfrm rot="5400000" flipH="1" flipV="1">
              <a:off x="3009900" y="1257300"/>
              <a:ext cx="838200" cy="2286000"/>
            </a:xfrm>
            <a:prstGeom prst="curved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urved Connector 113"/>
            <p:cNvCxnSpPr>
              <a:endCxn id="109" idx="0"/>
            </p:cNvCxnSpPr>
            <p:nvPr/>
          </p:nvCxnSpPr>
          <p:spPr>
            <a:xfrm>
              <a:off x="4572000" y="1981200"/>
              <a:ext cx="2743200" cy="83820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4278825" y="1600200"/>
              <a:ext cx="7766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</a:rPr>
                <a:t>f( , , , 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676400" y="2286000"/>
            <a:ext cx="1202402" cy="1131332"/>
            <a:chOff x="1676400" y="2286000"/>
            <a:chExt cx="1202402" cy="1131332"/>
          </a:xfrm>
        </p:grpSpPr>
        <p:sp>
          <p:nvSpPr>
            <p:cNvPr id="108" name="TextBox 107"/>
            <p:cNvSpPr txBox="1"/>
            <p:nvPr/>
          </p:nvSpPr>
          <p:spPr>
            <a:xfrm>
              <a:off x="1752600" y="3048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1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1981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514600" y="3048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2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24384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514600" y="2286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3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19812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676400" y="2286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4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2057400" y="2667000"/>
            <a:ext cx="457200" cy="457200"/>
            <a:chOff x="2057400" y="3581400"/>
            <a:chExt cx="457200" cy="457200"/>
          </a:xfrm>
        </p:grpSpPr>
        <p:cxnSp>
          <p:nvCxnSpPr>
            <p:cNvPr id="125" name="Straight Arrow Connector 124"/>
            <p:cNvCxnSpPr/>
            <p:nvPr/>
          </p:nvCxnSpPr>
          <p:spPr>
            <a:xfrm flipH="1">
              <a:off x="2057400" y="38100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>
              <a:off x="2286000" y="38100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H="1" flipV="1">
              <a:off x="2057400" y="35814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2286000" y="35814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Oval 53"/>
          <p:cNvSpPr/>
          <p:nvPr/>
        </p:nvSpPr>
        <p:spPr>
          <a:xfrm>
            <a:off x="2209800" y="2819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543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7" grpId="0"/>
      <p:bldP spid="5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by Cell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940070"/>
              </p:ext>
            </p:extLst>
          </p:nvPr>
        </p:nvGraphicFramePr>
        <p:xfrm>
          <a:off x="457200" y="1279525"/>
          <a:ext cx="82296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800"/>
                <a:gridCol w="563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Separable Element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Cell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Point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Identity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Cell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Identity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Field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Points on cell to cell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Collective Work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None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 descr="ExampleCellCent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9494"/>
            <a:ext cx="2971800" cy="2228850"/>
          </a:xfrm>
          <a:prstGeom prst="rect">
            <a:avLst/>
          </a:prstGeom>
        </p:spPr>
      </p:pic>
      <p:pic>
        <p:nvPicPr>
          <p:cNvPr id="9" name="Picture 8" descr="ExampleCellDerivativ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4039494"/>
            <a:ext cx="2971800" cy="2228850"/>
          </a:xfrm>
          <a:prstGeom prst="rect">
            <a:avLst/>
          </a:prstGeom>
        </p:spPr>
      </p:pic>
      <p:pic>
        <p:nvPicPr>
          <p:cNvPr id="10" name="Picture 9" descr="ExampleMeshQual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039494"/>
            <a:ext cx="2971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304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/>
          <p:cNvGrpSpPr/>
          <p:nvPr/>
        </p:nvGrpSpPr>
        <p:grpSpPr>
          <a:xfrm>
            <a:off x="3967468" y="3009900"/>
            <a:ext cx="1347482" cy="1181100"/>
            <a:chOff x="3967468" y="3009900"/>
            <a:chExt cx="1347482" cy="1181100"/>
          </a:xfrm>
        </p:grpSpPr>
        <p:cxnSp>
          <p:nvCxnSpPr>
            <p:cNvPr id="55" name="Straight Arrow Connector 54"/>
            <p:cNvCxnSpPr/>
            <p:nvPr/>
          </p:nvCxnSpPr>
          <p:spPr>
            <a:xfrm flipH="1" flipV="1">
              <a:off x="3967468" y="3299094"/>
              <a:ext cx="604532" cy="35850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 flipV="1">
              <a:off x="4454729" y="3009900"/>
              <a:ext cx="117271" cy="6477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4572000" y="3009900"/>
              <a:ext cx="742950" cy="6477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4572000" y="3299094"/>
              <a:ext cx="293789" cy="35850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4435679" y="3657600"/>
              <a:ext cx="136321" cy="2667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3967468" y="3657600"/>
              <a:ext cx="604532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4572000" y="3657600"/>
              <a:ext cx="742950" cy="2667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4572000" y="3657600"/>
              <a:ext cx="282779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by Cell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76200" y="3009900"/>
            <a:ext cx="14478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functor</a:t>
            </a:r>
            <a:r>
              <a:rPr lang="en-US" dirty="0" smtClean="0"/>
              <a:t>()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3959429" y="3009900"/>
            <a:ext cx="1374571" cy="1181100"/>
            <a:chOff x="3959429" y="3009900"/>
            <a:chExt cx="1374571" cy="1181100"/>
          </a:xfrm>
        </p:grpSpPr>
        <p:sp>
          <p:nvSpPr>
            <p:cNvPr id="4" name="Rectangle 3"/>
            <p:cNvSpPr/>
            <p:nvPr/>
          </p:nvSpPr>
          <p:spPr>
            <a:xfrm>
              <a:off x="3962400" y="3276600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4876800" y="3009900"/>
              <a:ext cx="457200" cy="2667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419600" y="3009900"/>
              <a:ext cx="914400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4873829" y="3924300"/>
              <a:ext cx="457200" cy="2667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3959429" y="3924300"/>
              <a:ext cx="457200" cy="2667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967468" y="3009900"/>
              <a:ext cx="457200" cy="2667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765958" y="2876550"/>
            <a:ext cx="1796642" cy="1447800"/>
            <a:chOff x="3765958" y="2876550"/>
            <a:chExt cx="1796642" cy="1447800"/>
          </a:xfrm>
        </p:grpSpPr>
        <p:cxnSp>
          <p:nvCxnSpPr>
            <p:cNvPr id="14" name="Straight Connector 13"/>
            <p:cNvCxnSpPr>
              <a:cxnSpLocks noChangeAspect="1"/>
            </p:cNvCxnSpPr>
            <p:nvPr/>
          </p:nvCxnSpPr>
          <p:spPr>
            <a:xfrm flipV="1">
              <a:off x="4645229" y="3276600"/>
              <a:ext cx="228600" cy="13335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V="1">
              <a:off x="5334000" y="2876550"/>
              <a:ext cx="228600" cy="13335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3765958" y="3276600"/>
              <a:ext cx="228600" cy="13335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>
              <a:cxnSpLocks noChangeAspect="1"/>
            </p:cNvCxnSpPr>
            <p:nvPr/>
          </p:nvCxnSpPr>
          <p:spPr>
            <a:xfrm flipV="1">
              <a:off x="4454729" y="2876550"/>
              <a:ext cx="228600" cy="13335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cxnSpLocks noChangeAspect="1"/>
            </p:cNvCxnSpPr>
            <p:nvPr/>
          </p:nvCxnSpPr>
          <p:spPr>
            <a:xfrm flipV="1">
              <a:off x="4645229" y="4191000"/>
              <a:ext cx="228600" cy="13335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cxnSpLocks noChangeAspect="1"/>
            </p:cNvCxnSpPr>
            <p:nvPr/>
          </p:nvCxnSpPr>
          <p:spPr>
            <a:xfrm flipV="1">
              <a:off x="5334000" y="3790950"/>
              <a:ext cx="228600" cy="13335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Connector 21"/>
            <p:cNvCxnSpPr>
              <a:cxnSpLocks noChangeAspect="1"/>
            </p:cNvCxnSpPr>
            <p:nvPr/>
          </p:nvCxnSpPr>
          <p:spPr>
            <a:xfrm flipV="1">
              <a:off x="3765958" y="4191000"/>
              <a:ext cx="228600" cy="13335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Straight Connector 22"/>
            <p:cNvCxnSpPr>
              <a:cxnSpLocks noChangeAspect="1"/>
            </p:cNvCxnSpPr>
            <p:nvPr/>
          </p:nvCxnSpPr>
          <p:spPr>
            <a:xfrm flipV="1">
              <a:off x="4454729" y="3790950"/>
              <a:ext cx="228600" cy="13335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665374" y="3009900"/>
            <a:ext cx="1997810" cy="266700"/>
            <a:chOff x="3665374" y="3009900"/>
            <a:chExt cx="1997810" cy="26670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873829" y="3276600"/>
              <a:ext cx="329184" cy="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65374" y="3276600"/>
              <a:ext cx="329184" cy="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334000" y="3009900"/>
              <a:ext cx="329184" cy="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125545" y="3009900"/>
              <a:ext cx="329184" cy="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3646324" y="3924300"/>
            <a:ext cx="1997810" cy="266700"/>
            <a:chOff x="3665374" y="3009900"/>
            <a:chExt cx="1997810" cy="2667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873829" y="3276600"/>
              <a:ext cx="329184" cy="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665374" y="3276600"/>
              <a:ext cx="329184" cy="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334000" y="3009900"/>
              <a:ext cx="329184" cy="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125545" y="3009900"/>
              <a:ext cx="329184" cy="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967468" y="2689493"/>
            <a:ext cx="1347482" cy="609600"/>
            <a:chOff x="3967468" y="2689493"/>
            <a:chExt cx="1347482" cy="609600"/>
          </a:xfrm>
        </p:grpSpPr>
        <p:grpSp>
          <p:nvGrpSpPr>
            <p:cNvPr id="40" name="Group 39"/>
            <p:cNvGrpSpPr/>
            <p:nvPr/>
          </p:nvGrpSpPr>
          <p:grpSpPr>
            <a:xfrm>
              <a:off x="4416629" y="2689493"/>
              <a:ext cx="898321" cy="304800"/>
              <a:chOff x="4416629" y="2689493"/>
              <a:chExt cx="898321" cy="3048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flipV="1">
                <a:off x="4416629" y="26894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5314950" y="26894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>
              <a:off x="3967468" y="2994293"/>
              <a:ext cx="898321" cy="304800"/>
              <a:chOff x="4416629" y="2689493"/>
              <a:chExt cx="898321" cy="304800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4416629" y="26894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5314950" y="26894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45" name="Group 44"/>
          <p:cNvGrpSpPr/>
          <p:nvPr/>
        </p:nvGrpSpPr>
        <p:grpSpPr>
          <a:xfrm>
            <a:off x="3986518" y="3886200"/>
            <a:ext cx="1347482" cy="609600"/>
            <a:chOff x="3967468" y="2689493"/>
            <a:chExt cx="1347482" cy="609600"/>
          </a:xfrm>
        </p:grpSpPr>
        <p:grpSp>
          <p:nvGrpSpPr>
            <p:cNvPr id="46" name="Group 45"/>
            <p:cNvGrpSpPr/>
            <p:nvPr/>
          </p:nvGrpSpPr>
          <p:grpSpPr>
            <a:xfrm>
              <a:off x="4416629" y="2689493"/>
              <a:ext cx="898321" cy="304800"/>
              <a:chOff x="4416629" y="2689493"/>
              <a:chExt cx="898321" cy="304800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 flipV="1">
                <a:off x="4416629" y="26894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5314950" y="26894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3967468" y="2994293"/>
              <a:ext cx="898321" cy="304800"/>
              <a:chOff x="4416629" y="2689493"/>
              <a:chExt cx="898321" cy="30480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flipV="1">
                <a:off x="4416629" y="26894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5314950" y="26894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53" name="Curved Connector 52"/>
          <p:cNvCxnSpPr>
            <a:stCxn id="3" idx="3"/>
          </p:cNvCxnSpPr>
          <p:nvPr/>
        </p:nvCxnSpPr>
        <p:spPr>
          <a:xfrm>
            <a:off x="1524000" y="3276600"/>
            <a:ext cx="3048000" cy="3810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4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Reconnect Cell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128" name="Rectangle 18"/>
          <p:cNvSpPr>
            <a:spLocks noChangeArrowheads="1"/>
          </p:cNvSpPr>
          <p:nvPr/>
        </p:nvSpPr>
        <p:spPr bwMode="auto">
          <a:xfrm>
            <a:off x="2057400" y="26670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0" name="Rectangle 18"/>
          <p:cNvSpPr>
            <a:spLocks noChangeArrowheads="1"/>
          </p:cNvSpPr>
          <p:nvPr/>
        </p:nvSpPr>
        <p:spPr bwMode="auto">
          <a:xfrm>
            <a:off x="4572000" y="17526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cxnSp>
        <p:nvCxnSpPr>
          <p:cNvPr id="136" name="Curved Connector 135"/>
          <p:cNvCxnSpPr>
            <a:stCxn id="128" idx="0"/>
          </p:cNvCxnSpPr>
          <p:nvPr/>
        </p:nvCxnSpPr>
        <p:spPr>
          <a:xfrm rot="5400000" flipH="1" flipV="1">
            <a:off x="3048000" y="1219200"/>
            <a:ext cx="685800" cy="22098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ctangle 18"/>
          <p:cNvSpPr>
            <a:spLocks noChangeArrowheads="1"/>
          </p:cNvSpPr>
          <p:nvPr/>
        </p:nvSpPr>
        <p:spPr bwMode="auto">
          <a:xfrm>
            <a:off x="2057400" y="26670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150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5874E-6 -2.05651E-6 C 0.00365 -0.03404 0.00747 -0.06786 0.05331 -0.09009 C 0.09916 -0.11232 0.18702 -0.12274 0.27505 -0.13316 " pathEditMode="relative" ptsTypes="aaA">
                                      <p:cBhvr>
                                        <p:cTn id="9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13" grpId="0" animBg="1"/>
      <p:bldP spid="1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Reconnect Cell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128" name="Rectangle 18"/>
          <p:cNvSpPr>
            <a:spLocks noChangeArrowheads="1"/>
          </p:cNvSpPr>
          <p:nvPr/>
        </p:nvSpPr>
        <p:spPr bwMode="auto">
          <a:xfrm>
            <a:off x="2057400" y="26670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12" name="Right Triangle 111"/>
          <p:cNvSpPr/>
          <p:nvPr/>
        </p:nvSpPr>
        <p:spPr>
          <a:xfrm rot="5400000">
            <a:off x="4572000" y="17526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Triangle 134"/>
          <p:cNvSpPr/>
          <p:nvPr/>
        </p:nvSpPr>
        <p:spPr>
          <a:xfrm rot="5400000">
            <a:off x="7086600" y="2667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Curved Connector 135"/>
          <p:cNvCxnSpPr>
            <a:stCxn id="128" idx="0"/>
          </p:cNvCxnSpPr>
          <p:nvPr/>
        </p:nvCxnSpPr>
        <p:spPr>
          <a:xfrm rot="5400000" flipH="1" flipV="1">
            <a:off x="3048000" y="1219200"/>
            <a:ext cx="685800" cy="22098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urved Connector 137"/>
          <p:cNvCxnSpPr>
            <a:endCxn id="135" idx="1"/>
          </p:cNvCxnSpPr>
          <p:nvPr/>
        </p:nvCxnSpPr>
        <p:spPr>
          <a:xfrm>
            <a:off x="5105400" y="1981200"/>
            <a:ext cx="2209800" cy="6858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ight Triangle 112"/>
          <p:cNvSpPr/>
          <p:nvPr/>
        </p:nvSpPr>
        <p:spPr>
          <a:xfrm rot="5400000">
            <a:off x="4572000" y="17526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255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2.69569E-6 C 0.06442 -0.00046 0.13006 -0.00046 0.17607 0.02154 C 0.22191 0.04377 0.24831 0.08847 0.27488 0.13317 " pathEditMode="relative" rAng="0" ptsTypes="aaA">
                                      <p:cBhvr>
                                        <p:cTn id="9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7" y="6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13" grpId="0" animBg="1"/>
      <p:bldP spid="11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Reconnect Cell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128" name="Rectangle 18"/>
          <p:cNvSpPr>
            <a:spLocks noChangeArrowheads="1"/>
          </p:cNvSpPr>
          <p:nvPr/>
        </p:nvSpPr>
        <p:spPr bwMode="auto">
          <a:xfrm>
            <a:off x="6629400" y="17526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5" name="Right Triangle 134"/>
          <p:cNvSpPr/>
          <p:nvPr/>
        </p:nvSpPr>
        <p:spPr>
          <a:xfrm rot="5400000">
            <a:off x="7086600" y="2667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ight Triangle 113"/>
          <p:cNvSpPr/>
          <p:nvPr/>
        </p:nvSpPr>
        <p:spPr>
          <a:xfrm rot="5400000">
            <a:off x="7086600" y="22098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Triangle 114"/>
          <p:cNvSpPr/>
          <p:nvPr/>
        </p:nvSpPr>
        <p:spPr>
          <a:xfrm rot="5400000" flipH="1" flipV="1">
            <a:off x="7086600" y="22098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Triangle 115"/>
          <p:cNvSpPr/>
          <p:nvPr/>
        </p:nvSpPr>
        <p:spPr>
          <a:xfrm>
            <a:off x="7086600" y="17526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 50"/>
          <p:cNvSpPr>
            <a:spLocks/>
          </p:cNvSpPr>
          <p:nvPr/>
        </p:nvSpPr>
        <p:spPr bwMode="auto">
          <a:xfrm rot="5400000" flipV="1">
            <a:off x="6286500" y="1866900"/>
            <a:ext cx="457200" cy="228600"/>
          </a:xfrm>
          <a:custGeom>
            <a:avLst/>
            <a:gdLst>
              <a:gd name="T0" fmla="*/ 0 w 192"/>
              <a:gd name="T1" fmla="*/ 2147483647 h 96"/>
              <a:gd name="T2" fmla="*/ 2147483647 w 192"/>
              <a:gd name="T3" fmla="*/ 2147483647 h 96"/>
              <a:gd name="T4" fmla="*/ 2147483647 w 192"/>
              <a:gd name="T5" fmla="*/ 0 h 96"/>
              <a:gd name="T6" fmla="*/ 0 w 192"/>
              <a:gd name="T7" fmla="*/ 2147483647 h 96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96"/>
              <a:gd name="T14" fmla="*/ 192 w 192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96">
                <a:moveTo>
                  <a:pt x="0" y="96"/>
                </a:moveTo>
                <a:lnTo>
                  <a:pt x="192" y="96"/>
                </a:lnTo>
                <a:lnTo>
                  <a:pt x="192" y="0"/>
                </a:lnTo>
                <a:lnTo>
                  <a:pt x="0" y="96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119" name="Freeform 51"/>
          <p:cNvSpPr>
            <a:spLocks/>
          </p:cNvSpPr>
          <p:nvPr/>
        </p:nvSpPr>
        <p:spPr bwMode="auto">
          <a:xfrm rot="5400000" flipV="1">
            <a:off x="6172200" y="2209800"/>
            <a:ext cx="457200" cy="4572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0 h 192"/>
              <a:gd name="T6" fmla="*/ 0 w 192"/>
              <a:gd name="T7" fmla="*/ 2147483647 h 192"/>
              <a:gd name="T8" fmla="*/ 0 w 192"/>
              <a:gd name="T9" fmla="*/ 2147483647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192"/>
              <a:gd name="T17" fmla="*/ 192 w 192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192">
                <a:moveTo>
                  <a:pt x="0" y="192"/>
                </a:moveTo>
                <a:lnTo>
                  <a:pt x="192" y="192"/>
                </a:lnTo>
                <a:lnTo>
                  <a:pt x="192" y="0"/>
                </a:lnTo>
                <a:lnTo>
                  <a:pt x="0" y="96"/>
                </a:lnTo>
                <a:lnTo>
                  <a:pt x="0" y="192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120" name="Rectangle 18"/>
          <p:cNvSpPr>
            <a:spLocks noChangeArrowheads="1"/>
          </p:cNvSpPr>
          <p:nvPr/>
        </p:nvSpPr>
        <p:spPr bwMode="auto">
          <a:xfrm>
            <a:off x="6629400" y="22098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21" name="Right Triangle 120"/>
          <p:cNvSpPr/>
          <p:nvPr/>
        </p:nvSpPr>
        <p:spPr>
          <a:xfrm rot="10800000">
            <a:off x="6172200" y="2667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Triangle 121"/>
          <p:cNvSpPr/>
          <p:nvPr/>
        </p:nvSpPr>
        <p:spPr>
          <a:xfrm rot="5400000">
            <a:off x="6629400" y="2667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Triangle 122"/>
          <p:cNvSpPr/>
          <p:nvPr/>
        </p:nvSpPr>
        <p:spPr>
          <a:xfrm rot="5400000" flipH="1" flipV="1">
            <a:off x="6629400" y="2667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8"/>
          <p:cNvSpPr>
            <a:spLocks noChangeArrowheads="1"/>
          </p:cNvSpPr>
          <p:nvPr/>
        </p:nvSpPr>
        <p:spPr bwMode="auto">
          <a:xfrm>
            <a:off x="6629400" y="31242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25" name="Right Triangle 124"/>
          <p:cNvSpPr/>
          <p:nvPr/>
        </p:nvSpPr>
        <p:spPr>
          <a:xfrm rot="5400000" flipH="1" flipV="1">
            <a:off x="6172200" y="35814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Triangle 125"/>
          <p:cNvSpPr/>
          <p:nvPr/>
        </p:nvSpPr>
        <p:spPr>
          <a:xfrm rot="5400000">
            <a:off x="6629400" y="35814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Triangle 126"/>
          <p:cNvSpPr/>
          <p:nvPr/>
        </p:nvSpPr>
        <p:spPr>
          <a:xfrm>
            <a:off x="6629400" y="40386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8"/>
          <p:cNvSpPr>
            <a:spLocks noChangeArrowheads="1"/>
          </p:cNvSpPr>
          <p:nvPr/>
        </p:nvSpPr>
        <p:spPr bwMode="auto">
          <a:xfrm>
            <a:off x="6172200" y="40386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0" name="Right Triangle 129"/>
          <p:cNvSpPr/>
          <p:nvPr/>
        </p:nvSpPr>
        <p:spPr>
          <a:xfrm rot="10800000">
            <a:off x="6172200" y="44958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8"/>
          <p:cNvSpPr>
            <a:spLocks noChangeArrowheads="1"/>
          </p:cNvSpPr>
          <p:nvPr/>
        </p:nvSpPr>
        <p:spPr bwMode="auto">
          <a:xfrm>
            <a:off x="6629400" y="44958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2" name="Rectangle 18"/>
          <p:cNvSpPr>
            <a:spLocks noChangeArrowheads="1"/>
          </p:cNvSpPr>
          <p:nvPr/>
        </p:nvSpPr>
        <p:spPr bwMode="auto">
          <a:xfrm>
            <a:off x="7086600" y="44958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3" name="Right Triangle 132"/>
          <p:cNvSpPr/>
          <p:nvPr/>
        </p:nvSpPr>
        <p:spPr>
          <a:xfrm rot="10800000">
            <a:off x="6629400" y="4953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ight Triangle 133"/>
          <p:cNvSpPr/>
          <p:nvPr/>
        </p:nvSpPr>
        <p:spPr>
          <a:xfrm rot="5400000">
            <a:off x="7086600" y="4953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206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14" grpId="0" animBg="1"/>
      <p:bldP spid="115" grpId="0" animBg="1"/>
      <p:bldP spid="116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Reconnect Cell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0920484"/>
              </p:ext>
            </p:extLst>
          </p:nvPr>
        </p:nvGraphicFramePr>
        <p:xfrm>
          <a:off x="457200" y="1279525"/>
          <a:ext cx="82296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800"/>
                <a:gridCol w="563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Separable Element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Cell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Point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to 0</a:t>
                      </a:r>
                      <a:r>
                        <a:rPr lang="en-US" sz="2400" baseline="0" dirty="0" smtClean="0"/>
                        <a:t> or 1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Cell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to 0</a:t>
                      </a:r>
                      <a:r>
                        <a:rPr lang="en-US" sz="2400" baseline="0" dirty="0" smtClean="0"/>
                        <a:t> or more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Field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Identity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Collective Work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None (or find unused)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ExampleExtra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038600"/>
            <a:ext cx="2971800" cy="2228850"/>
          </a:xfrm>
          <a:prstGeom prst="rect">
            <a:avLst/>
          </a:prstGeom>
        </p:spPr>
      </p:pic>
      <p:pic>
        <p:nvPicPr>
          <p:cNvPr id="6" name="Picture 5" descr="ExampleThreshol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038600"/>
            <a:ext cx="2971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231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Reconnect Cell</a:t>
            </a:r>
            <a:endParaRPr lang="en-US" dirty="0"/>
          </a:p>
        </p:txBody>
      </p: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128" name="Rectangle 18"/>
          <p:cNvSpPr>
            <a:spLocks noChangeArrowheads="1"/>
          </p:cNvSpPr>
          <p:nvPr/>
        </p:nvSpPr>
        <p:spPr bwMode="auto">
          <a:xfrm>
            <a:off x="6629400" y="17526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5" name="Right Triangle 134"/>
          <p:cNvSpPr/>
          <p:nvPr/>
        </p:nvSpPr>
        <p:spPr>
          <a:xfrm rot="5400000">
            <a:off x="7086600" y="2667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ight Triangle 113"/>
          <p:cNvSpPr/>
          <p:nvPr/>
        </p:nvSpPr>
        <p:spPr>
          <a:xfrm rot="5400000">
            <a:off x="7086600" y="22098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Triangle 114"/>
          <p:cNvSpPr/>
          <p:nvPr/>
        </p:nvSpPr>
        <p:spPr>
          <a:xfrm rot="5400000" flipH="1" flipV="1">
            <a:off x="7086600" y="22098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Triangle 115"/>
          <p:cNvSpPr/>
          <p:nvPr/>
        </p:nvSpPr>
        <p:spPr>
          <a:xfrm>
            <a:off x="7086600" y="17526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 50"/>
          <p:cNvSpPr>
            <a:spLocks/>
          </p:cNvSpPr>
          <p:nvPr/>
        </p:nvSpPr>
        <p:spPr bwMode="auto">
          <a:xfrm rot="5400000" flipV="1">
            <a:off x="6286500" y="1866900"/>
            <a:ext cx="457200" cy="228600"/>
          </a:xfrm>
          <a:custGeom>
            <a:avLst/>
            <a:gdLst>
              <a:gd name="T0" fmla="*/ 0 w 192"/>
              <a:gd name="T1" fmla="*/ 2147483647 h 96"/>
              <a:gd name="T2" fmla="*/ 2147483647 w 192"/>
              <a:gd name="T3" fmla="*/ 2147483647 h 96"/>
              <a:gd name="T4" fmla="*/ 2147483647 w 192"/>
              <a:gd name="T5" fmla="*/ 0 h 96"/>
              <a:gd name="T6" fmla="*/ 0 w 192"/>
              <a:gd name="T7" fmla="*/ 2147483647 h 96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96"/>
              <a:gd name="T14" fmla="*/ 192 w 192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96">
                <a:moveTo>
                  <a:pt x="0" y="96"/>
                </a:moveTo>
                <a:lnTo>
                  <a:pt x="192" y="96"/>
                </a:lnTo>
                <a:lnTo>
                  <a:pt x="192" y="0"/>
                </a:lnTo>
                <a:lnTo>
                  <a:pt x="0" y="96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119" name="Freeform 51"/>
          <p:cNvSpPr>
            <a:spLocks/>
          </p:cNvSpPr>
          <p:nvPr/>
        </p:nvSpPr>
        <p:spPr bwMode="auto">
          <a:xfrm rot="5400000" flipV="1">
            <a:off x="6172200" y="2209800"/>
            <a:ext cx="457200" cy="4572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0 h 192"/>
              <a:gd name="T6" fmla="*/ 0 w 192"/>
              <a:gd name="T7" fmla="*/ 2147483647 h 192"/>
              <a:gd name="T8" fmla="*/ 0 w 192"/>
              <a:gd name="T9" fmla="*/ 2147483647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192"/>
              <a:gd name="T17" fmla="*/ 192 w 192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192">
                <a:moveTo>
                  <a:pt x="0" y="192"/>
                </a:moveTo>
                <a:lnTo>
                  <a:pt x="192" y="192"/>
                </a:lnTo>
                <a:lnTo>
                  <a:pt x="192" y="0"/>
                </a:lnTo>
                <a:lnTo>
                  <a:pt x="0" y="96"/>
                </a:lnTo>
                <a:lnTo>
                  <a:pt x="0" y="192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120" name="Rectangle 18"/>
          <p:cNvSpPr>
            <a:spLocks noChangeArrowheads="1"/>
          </p:cNvSpPr>
          <p:nvPr/>
        </p:nvSpPr>
        <p:spPr bwMode="auto">
          <a:xfrm>
            <a:off x="6629400" y="22098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21" name="Right Triangle 120"/>
          <p:cNvSpPr/>
          <p:nvPr/>
        </p:nvSpPr>
        <p:spPr>
          <a:xfrm rot="10800000">
            <a:off x="6172200" y="2667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Triangle 121"/>
          <p:cNvSpPr/>
          <p:nvPr/>
        </p:nvSpPr>
        <p:spPr>
          <a:xfrm rot="5400000">
            <a:off x="6629400" y="2667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Triangle 122"/>
          <p:cNvSpPr/>
          <p:nvPr/>
        </p:nvSpPr>
        <p:spPr>
          <a:xfrm rot="5400000" flipH="1" flipV="1">
            <a:off x="6629400" y="2667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8"/>
          <p:cNvSpPr>
            <a:spLocks noChangeArrowheads="1"/>
          </p:cNvSpPr>
          <p:nvPr/>
        </p:nvSpPr>
        <p:spPr bwMode="auto">
          <a:xfrm>
            <a:off x="6629400" y="31242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25" name="Right Triangle 124"/>
          <p:cNvSpPr/>
          <p:nvPr/>
        </p:nvSpPr>
        <p:spPr>
          <a:xfrm rot="5400000" flipH="1" flipV="1">
            <a:off x="6172200" y="35814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Triangle 125"/>
          <p:cNvSpPr/>
          <p:nvPr/>
        </p:nvSpPr>
        <p:spPr>
          <a:xfrm rot="5400000">
            <a:off x="6629400" y="35814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Triangle 126"/>
          <p:cNvSpPr/>
          <p:nvPr/>
        </p:nvSpPr>
        <p:spPr>
          <a:xfrm>
            <a:off x="6629400" y="40386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8"/>
          <p:cNvSpPr>
            <a:spLocks noChangeArrowheads="1"/>
          </p:cNvSpPr>
          <p:nvPr/>
        </p:nvSpPr>
        <p:spPr bwMode="auto">
          <a:xfrm>
            <a:off x="6172200" y="40386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0" name="Right Triangle 129"/>
          <p:cNvSpPr/>
          <p:nvPr/>
        </p:nvSpPr>
        <p:spPr>
          <a:xfrm rot="10800000">
            <a:off x="6172200" y="44958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8"/>
          <p:cNvSpPr>
            <a:spLocks noChangeArrowheads="1"/>
          </p:cNvSpPr>
          <p:nvPr/>
        </p:nvSpPr>
        <p:spPr bwMode="auto">
          <a:xfrm>
            <a:off x="6629400" y="44958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2" name="Rectangle 18"/>
          <p:cNvSpPr>
            <a:spLocks noChangeArrowheads="1"/>
          </p:cNvSpPr>
          <p:nvPr/>
        </p:nvSpPr>
        <p:spPr bwMode="auto">
          <a:xfrm>
            <a:off x="7086600" y="44958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3" name="Right Triangle 132"/>
          <p:cNvSpPr/>
          <p:nvPr/>
        </p:nvSpPr>
        <p:spPr>
          <a:xfrm rot="10800000">
            <a:off x="6629400" y="4953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ight Triangle 133"/>
          <p:cNvSpPr/>
          <p:nvPr/>
        </p:nvSpPr>
        <p:spPr>
          <a:xfrm rot="5400000">
            <a:off x="7086600" y="4953000"/>
            <a:ext cx="457200" cy="457200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953000" y="1524000"/>
            <a:ext cx="12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Keep these</a:t>
            </a:r>
            <a:endParaRPr lang="en-US" dirty="0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096000" y="17526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5867400" y="18288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5715000" y="1828800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4038600" y="2819400"/>
            <a:ext cx="152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Remove these</a:t>
            </a:r>
            <a:endParaRPr lang="en-US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5486400" y="3048000"/>
            <a:ext cx="4572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5410200" y="3124200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>
            <a:off x="5029200" y="3124200"/>
            <a:ext cx="6858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5211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Independent Topology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54" name="Oval 53"/>
          <p:cNvSpPr/>
          <p:nvPr/>
        </p:nvSpPr>
        <p:spPr>
          <a:xfrm>
            <a:off x="2438400" y="3048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2514600" y="2209800"/>
            <a:ext cx="5029200" cy="838200"/>
            <a:chOff x="2514600" y="2209800"/>
            <a:chExt cx="5029200" cy="838200"/>
          </a:xfrm>
        </p:grpSpPr>
        <p:cxnSp>
          <p:nvCxnSpPr>
            <p:cNvPr id="111" name="Curved Connector 110"/>
            <p:cNvCxnSpPr>
              <a:stCxn id="54" idx="0"/>
            </p:cNvCxnSpPr>
            <p:nvPr/>
          </p:nvCxnSpPr>
          <p:spPr>
            <a:xfrm rot="5400000" flipH="1" flipV="1">
              <a:off x="3238500" y="1485900"/>
              <a:ext cx="838200" cy="2286000"/>
            </a:xfrm>
            <a:prstGeom prst="curved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urved Connector 113"/>
            <p:cNvCxnSpPr/>
            <p:nvPr/>
          </p:nvCxnSpPr>
          <p:spPr>
            <a:xfrm>
              <a:off x="4800600" y="2209800"/>
              <a:ext cx="2743200" cy="83820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Right Arrow 109"/>
          <p:cNvSpPr/>
          <p:nvPr/>
        </p:nvSpPr>
        <p:spPr>
          <a:xfrm rot="19139459">
            <a:off x="7495853" y="291635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016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1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Scale is Threads, Threads, Threads!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succeed at extreme scale, you need to consider the finest possible level of concurrency</a:t>
            </a:r>
          </a:p>
          <a:p>
            <a:pPr lvl="1"/>
            <a:r>
              <a:rPr lang="en-US" dirty="0" smtClean="0"/>
              <a:t>Expect each thread to process exactly one element</a:t>
            </a:r>
          </a:p>
          <a:p>
            <a:pPr lvl="1"/>
            <a:r>
              <a:rPr lang="en-US" dirty="0" smtClean="0"/>
              <a:t>Disallow communication among threads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0497952"/>
              </p:ext>
            </p:extLst>
          </p:nvPr>
        </p:nvGraphicFramePr>
        <p:xfrm>
          <a:off x="142875" y="1270000"/>
          <a:ext cx="8858250" cy="1676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24808"/>
                <a:gridCol w="2215519"/>
                <a:gridCol w="2423606"/>
                <a:gridCol w="2294317"/>
              </a:tblGrid>
              <a:tr h="30903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Jaguar – XT5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Titan – XK7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Exascale*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Cores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224,256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299,008 and</a:t>
                      </a:r>
                    </a:p>
                    <a:p>
                      <a:r>
                        <a:rPr lang="en-US" sz="1800" dirty="0" smtClean="0"/>
                        <a:t>18,688 </a:t>
                      </a:r>
                      <a:r>
                        <a:rPr lang="en-US" sz="1800" dirty="0" err="1" smtClean="0"/>
                        <a:t>gpu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 billion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Concurrency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224,256 way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</a:t>
                      </a:r>
                      <a:r>
                        <a:rPr lang="en-US" sz="1800" baseline="0" dirty="0" smtClean="0"/>
                        <a:t> – 500 million way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 – 100 </a:t>
                      </a:r>
                      <a:r>
                        <a:rPr lang="en-US" sz="1800" baseline="0" dirty="0" smtClean="0"/>
                        <a:t>billion way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Memory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300 Terabytes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700</a:t>
                      </a:r>
                      <a:r>
                        <a:rPr lang="en-US" sz="1800" baseline="0" dirty="0" smtClean="0"/>
                        <a:t> Terabytes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128 </a:t>
                      </a:r>
                      <a:r>
                        <a:rPr lang="en-US" sz="1800" dirty="0" err="1" smtClean="0"/>
                        <a:t>Petabytes</a:t>
                      </a:r>
                      <a:endParaRPr lang="en-US" sz="1800" dirty="0"/>
                    </a:p>
                  </a:txBody>
                  <a:tcPr marL="57150" marR="57150" marT="38100" marB="3810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6581001"/>
            <a:ext cx="4685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*Source: Scientific Discovery at the Exascale, Ahern, </a:t>
            </a:r>
            <a:r>
              <a:rPr lang="en-US" sz="1200" dirty="0" err="1" smtClean="0"/>
              <a:t>Shoshani</a:t>
            </a:r>
            <a:r>
              <a:rPr lang="en-US" sz="1200" dirty="0" smtClean="0"/>
              <a:t>, Ma, et al.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89399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Independent Topology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110" name="Right Arrow 109"/>
          <p:cNvSpPr/>
          <p:nvPr/>
        </p:nvSpPr>
        <p:spPr>
          <a:xfrm rot="19139459">
            <a:off x="7495853" y="291635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/>
          <p:cNvSpPr/>
          <p:nvPr/>
        </p:nvSpPr>
        <p:spPr>
          <a:xfrm rot="16008713">
            <a:off x="6639817" y="1072862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Arrow 112"/>
          <p:cNvSpPr/>
          <p:nvPr/>
        </p:nvSpPr>
        <p:spPr>
          <a:xfrm rot="17738404">
            <a:off x="6929177" y="1021300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/>
          <p:cNvSpPr/>
          <p:nvPr/>
        </p:nvSpPr>
        <p:spPr>
          <a:xfrm rot="17667439">
            <a:off x="7155213" y="1097028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/>
          <p:cNvSpPr/>
          <p:nvPr/>
        </p:nvSpPr>
        <p:spPr>
          <a:xfrm rot="17596625">
            <a:off x="6466778" y="155366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/>
          <p:cNvSpPr/>
          <p:nvPr/>
        </p:nvSpPr>
        <p:spPr>
          <a:xfrm rot="17134335">
            <a:off x="6904944" y="1547691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Arrow 117"/>
          <p:cNvSpPr/>
          <p:nvPr/>
        </p:nvSpPr>
        <p:spPr>
          <a:xfrm rot="17790975">
            <a:off x="7388226" y="1554992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Arrow 120"/>
          <p:cNvSpPr/>
          <p:nvPr/>
        </p:nvSpPr>
        <p:spPr>
          <a:xfrm rot="20060503">
            <a:off x="8410253" y="3373555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/>
          <p:cNvSpPr/>
          <p:nvPr/>
        </p:nvSpPr>
        <p:spPr>
          <a:xfrm rot="20895615">
            <a:off x="8401272" y="3922569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/>
          <p:cNvSpPr/>
          <p:nvPr/>
        </p:nvSpPr>
        <p:spPr>
          <a:xfrm rot="20415930">
            <a:off x="8410255" y="4287951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/>
          <p:cNvSpPr/>
          <p:nvPr/>
        </p:nvSpPr>
        <p:spPr>
          <a:xfrm rot="682609">
            <a:off x="8400804" y="4835932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/>
          <p:cNvSpPr/>
          <p:nvPr/>
        </p:nvSpPr>
        <p:spPr>
          <a:xfrm rot="740470">
            <a:off x="8402028" y="5372074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/>
          <p:cNvSpPr/>
          <p:nvPr/>
        </p:nvSpPr>
        <p:spPr>
          <a:xfrm rot="1226347">
            <a:off x="8409922" y="5774329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/>
          <p:cNvSpPr/>
          <p:nvPr/>
        </p:nvSpPr>
        <p:spPr>
          <a:xfrm rot="18660101">
            <a:off x="8175727" y="2939106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/>
          <p:cNvSpPr/>
          <p:nvPr/>
        </p:nvSpPr>
        <p:spPr>
          <a:xfrm rot="18101611">
            <a:off x="7931638" y="2470042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/>
          <p:cNvSpPr/>
          <p:nvPr/>
        </p:nvSpPr>
        <p:spPr>
          <a:xfrm rot="18109402">
            <a:off x="7931868" y="2927235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/>
          <p:cNvSpPr/>
          <p:nvPr/>
        </p:nvSpPr>
        <p:spPr>
          <a:xfrm rot="19806726">
            <a:off x="7953054" y="3373554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Arrow 130"/>
          <p:cNvSpPr/>
          <p:nvPr/>
        </p:nvSpPr>
        <p:spPr>
          <a:xfrm rot="19870467">
            <a:off x="7953054" y="3830755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Arrow 131"/>
          <p:cNvSpPr/>
          <p:nvPr/>
        </p:nvSpPr>
        <p:spPr>
          <a:xfrm rot="20408117">
            <a:off x="7952303" y="4325131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ight Arrow 132"/>
          <p:cNvSpPr/>
          <p:nvPr/>
        </p:nvSpPr>
        <p:spPr>
          <a:xfrm rot="21025003">
            <a:off x="7941170" y="4830721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ight Arrow 133"/>
          <p:cNvSpPr/>
          <p:nvPr/>
        </p:nvSpPr>
        <p:spPr>
          <a:xfrm rot="703998">
            <a:off x="7944063" y="5294152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/>
          <p:cNvSpPr/>
          <p:nvPr/>
        </p:nvSpPr>
        <p:spPr>
          <a:xfrm rot="1466126">
            <a:off x="7955018" y="5783566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/>
          <p:cNvSpPr/>
          <p:nvPr/>
        </p:nvSpPr>
        <p:spPr>
          <a:xfrm rot="18541222">
            <a:off x="7495853" y="200195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/>
          <p:cNvSpPr/>
          <p:nvPr/>
        </p:nvSpPr>
        <p:spPr>
          <a:xfrm rot="18715334">
            <a:off x="7495853" y="245915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ight Arrow 138"/>
          <p:cNvSpPr/>
          <p:nvPr/>
        </p:nvSpPr>
        <p:spPr>
          <a:xfrm rot="19885175">
            <a:off x="7495853" y="337355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ight Arrow 139"/>
          <p:cNvSpPr/>
          <p:nvPr/>
        </p:nvSpPr>
        <p:spPr>
          <a:xfrm rot="19945912">
            <a:off x="7495853" y="383075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/>
          <p:cNvSpPr/>
          <p:nvPr/>
        </p:nvSpPr>
        <p:spPr>
          <a:xfrm rot="20588997">
            <a:off x="7492553" y="431751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/>
          <p:cNvSpPr/>
          <p:nvPr/>
        </p:nvSpPr>
        <p:spPr>
          <a:xfrm rot="20120740">
            <a:off x="7497914" y="4793446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ight Arrow 142"/>
          <p:cNvSpPr/>
          <p:nvPr/>
        </p:nvSpPr>
        <p:spPr>
          <a:xfrm rot="20130837">
            <a:off x="7497842" y="5250277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ight Arrow 143"/>
          <p:cNvSpPr/>
          <p:nvPr/>
        </p:nvSpPr>
        <p:spPr>
          <a:xfrm rot="21241840">
            <a:off x="7478455" y="5734192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ight Arrow 144"/>
          <p:cNvSpPr/>
          <p:nvPr/>
        </p:nvSpPr>
        <p:spPr>
          <a:xfrm rot="19139459">
            <a:off x="7038653" y="200195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ight Arrow 145"/>
          <p:cNvSpPr/>
          <p:nvPr/>
        </p:nvSpPr>
        <p:spPr>
          <a:xfrm rot="18048000">
            <a:off x="6939423" y="2470058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ight Arrow 146"/>
          <p:cNvSpPr/>
          <p:nvPr/>
        </p:nvSpPr>
        <p:spPr>
          <a:xfrm rot="18518621">
            <a:off x="6951936" y="2925267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/>
          <p:cNvSpPr/>
          <p:nvPr/>
        </p:nvSpPr>
        <p:spPr>
          <a:xfrm rot="19696499">
            <a:off x="7038650" y="3373550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/>
          <p:cNvSpPr/>
          <p:nvPr/>
        </p:nvSpPr>
        <p:spPr>
          <a:xfrm rot="19687818">
            <a:off x="7038649" y="3830749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ight Arrow 149"/>
          <p:cNvSpPr/>
          <p:nvPr/>
        </p:nvSpPr>
        <p:spPr>
          <a:xfrm rot="489720">
            <a:off x="7024699" y="4369288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ight Arrow 150"/>
          <p:cNvSpPr/>
          <p:nvPr/>
        </p:nvSpPr>
        <p:spPr>
          <a:xfrm rot="857000">
            <a:off x="7032710" y="4844066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ight Arrow 151"/>
          <p:cNvSpPr/>
          <p:nvPr/>
        </p:nvSpPr>
        <p:spPr>
          <a:xfrm rot="1171872">
            <a:off x="7037650" y="5314910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ight Arrow 152"/>
          <p:cNvSpPr/>
          <p:nvPr/>
        </p:nvSpPr>
        <p:spPr>
          <a:xfrm rot="18424802">
            <a:off x="6492546" y="2011594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ight Arrow 153"/>
          <p:cNvSpPr/>
          <p:nvPr/>
        </p:nvSpPr>
        <p:spPr>
          <a:xfrm rot="18251687">
            <a:off x="6488104" y="2469706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ight Arrow 154"/>
          <p:cNvSpPr/>
          <p:nvPr/>
        </p:nvSpPr>
        <p:spPr>
          <a:xfrm rot="18687524">
            <a:off x="6498286" y="292354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ight Arrow 155"/>
          <p:cNvSpPr/>
          <p:nvPr/>
        </p:nvSpPr>
        <p:spPr>
          <a:xfrm rot="19682718">
            <a:off x="6581451" y="337354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ight Arrow 156"/>
          <p:cNvSpPr/>
          <p:nvPr/>
        </p:nvSpPr>
        <p:spPr>
          <a:xfrm rot="20132045">
            <a:off x="6581450" y="3830740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ight Arrow 157"/>
          <p:cNvSpPr/>
          <p:nvPr/>
        </p:nvSpPr>
        <p:spPr>
          <a:xfrm rot="396420">
            <a:off x="6565086" y="4364560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ight Arrow 158"/>
          <p:cNvSpPr/>
          <p:nvPr/>
        </p:nvSpPr>
        <p:spPr>
          <a:xfrm rot="20447904">
            <a:off x="6580194" y="4780696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/>
          <p:cNvSpPr/>
          <p:nvPr/>
        </p:nvSpPr>
        <p:spPr>
          <a:xfrm rot="1297990">
            <a:off x="6581920" y="5319979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ight Arrow 160"/>
          <p:cNvSpPr/>
          <p:nvPr/>
        </p:nvSpPr>
        <p:spPr>
          <a:xfrm rot="1794424">
            <a:off x="6584822" y="5794762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ight Arrow 161"/>
          <p:cNvSpPr/>
          <p:nvPr/>
        </p:nvSpPr>
        <p:spPr>
          <a:xfrm rot="17192948">
            <a:off x="6221728" y="1929666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ight Arrow 162"/>
          <p:cNvSpPr/>
          <p:nvPr/>
        </p:nvSpPr>
        <p:spPr>
          <a:xfrm rot="17302893">
            <a:off x="5997840" y="246472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ight Arrow 163"/>
          <p:cNvSpPr/>
          <p:nvPr/>
        </p:nvSpPr>
        <p:spPr>
          <a:xfrm rot="18463842">
            <a:off x="6036276" y="2849512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ight Arrow 164"/>
          <p:cNvSpPr/>
          <p:nvPr/>
        </p:nvSpPr>
        <p:spPr>
          <a:xfrm rot="18873941">
            <a:off x="6124254" y="3373554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ight Arrow 165"/>
          <p:cNvSpPr/>
          <p:nvPr/>
        </p:nvSpPr>
        <p:spPr>
          <a:xfrm rot="19945004">
            <a:off x="6124254" y="3830755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/>
          <p:cNvSpPr/>
          <p:nvPr/>
        </p:nvSpPr>
        <p:spPr>
          <a:xfrm rot="19967474">
            <a:off x="6127183" y="4341656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ight Arrow 167"/>
          <p:cNvSpPr/>
          <p:nvPr/>
        </p:nvSpPr>
        <p:spPr>
          <a:xfrm rot="20179669">
            <a:off x="6125863" y="4791270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ight Arrow 168"/>
          <p:cNvSpPr/>
          <p:nvPr/>
        </p:nvSpPr>
        <p:spPr>
          <a:xfrm rot="20133502">
            <a:off x="6126221" y="5250179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Arrow 169"/>
          <p:cNvSpPr/>
          <p:nvPr/>
        </p:nvSpPr>
        <p:spPr>
          <a:xfrm rot="19840595">
            <a:off x="6127569" y="5717449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/>
          <p:cNvSpPr/>
          <p:nvPr/>
        </p:nvSpPr>
        <p:spPr>
          <a:xfrm rot="16783252">
            <a:off x="5745524" y="2835965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ight Arrow 171"/>
          <p:cNvSpPr/>
          <p:nvPr/>
        </p:nvSpPr>
        <p:spPr>
          <a:xfrm rot="19139459">
            <a:off x="5667054" y="3373552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ight Arrow 172"/>
          <p:cNvSpPr/>
          <p:nvPr/>
        </p:nvSpPr>
        <p:spPr>
          <a:xfrm rot="19926032">
            <a:off x="5667054" y="3830753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ight Arrow 173"/>
          <p:cNvSpPr/>
          <p:nvPr/>
        </p:nvSpPr>
        <p:spPr>
          <a:xfrm rot="19593009">
            <a:off x="5667054" y="4287954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ight Arrow 174"/>
          <p:cNvSpPr/>
          <p:nvPr/>
        </p:nvSpPr>
        <p:spPr>
          <a:xfrm rot="19788334">
            <a:off x="5667054" y="4745155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ight Arrow 175"/>
          <p:cNvSpPr/>
          <p:nvPr/>
        </p:nvSpPr>
        <p:spPr>
          <a:xfrm rot="20040509">
            <a:off x="5669624" y="5253525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ight Arrow 176"/>
          <p:cNvSpPr/>
          <p:nvPr/>
        </p:nvSpPr>
        <p:spPr>
          <a:xfrm rot="19807528">
            <a:off x="5670420" y="5718500"/>
            <a:ext cx="381000" cy="228600"/>
          </a:xfrm>
          <a:prstGeom prst="rightArrow">
            <a:avLst/>
          </a:prstGeom>
          <a:gradFill>
            <a:gsLst>
              <a:gs pos="0">
                <a:srgbClr val="404040"/>
              </a:gs>
              <a:gs pos="31000">
                <a:srgbClr val="FFFFFF"/>
              </a:gs>
              <a:gs pos="100000">
                <a:srgbClr val="404040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47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6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8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9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1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2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3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4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6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70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8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9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00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1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2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30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4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5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6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700"/>
                            </p:stCondLst>
                            <p:childTnLst>
                              <p:par>
                                <p:cTn id="1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80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490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0"/>
                            </p:stCondLst>
                            <p:childTnLst>
                              <p:par>
                                <p:cTn id="1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10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20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300"/>
                            </p:stCondLst>
                            <p:childTnLst>
                              <p:par>
                                <p:cTn id="16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400"/>
                            </p:stCondLst>
                            <p:childTnLst>
                              <p:par>
                                <p:cTn id="17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500"/>
                            </p:stCondLst>
                            <p:childTnLst>
                              <p:par>
                                <p:cTn id="17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60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700"/>
                            </p:stCondLst>
                            <p:childTnLst>
                              <p:par>
                                <p:cTn id="17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800"/>
                            </p:stCondLst>
                            <p:childTnLst>
                              <p:par>
                                <p:cTn id="18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900"/>
                            </p:stCondLst>
                            <p:childTnLst>
                              <p:par>
                                <p:cTn id="18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5" grpId="0" animBg="1"/>
      <p:bldP spid="116" grpId="0" animBg="1"/>
      <p:bldP spid="117" grpId="0" animBg="1"/>
      <p:bldP spid="118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993317"/>
              </p:ext>
            </p:extLst>
          </p:nvPr>
        </p:nvGraphicFramePr>
        <p:xfrm>
          <a:off x="457200" y="1279525"/>
          <a:ext cx="82296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800"/>
                <a:gridCol w="563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Separable Element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Any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Point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element to many points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Cell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element to many cells (constant number)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Field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Identity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Collective Work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None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 descr="ExampleRibb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629150"/>
            <a:ext cx="2971800" cy="2228850"/>
          </a:xfrm>
          <a:prstGeom prst="rect">
            <a:avLst/>
          </a:prstGeom>
        </p:spPr>
      </p:pic>
      <p:pic>
        <p:nvPicPr>
          <p:cNvPr id="9" name="Picture 8" descr="ExampleTube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14600"/>
            <a:ext cx="2971800" cy="2228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Independent Topology</a:t>
            </a:r>
            <a:endParaRPr lang="en-US" dirty="0"/>
          </a:p>
        </p:txBody>
      </p:sp>
      <p:pic>
        <p:nvPicPr>
          <p:cNvPr id="3" name="Picture 2" descr="ExampleGlyp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8600"/>
            <a:ext cx="2971800" cy="2228850"/>
          </a:xfrm>
          <a:prstGeom prst="rect">
            <a:avLst/>
          </a:prstGeom>
        </p:spPr>
      </p:pic>
      <p:pic>
        <p:nvPicPr>
          <p:cNvPr id="8" name="Picture 7" descr="ExampleShrin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4038600"/>
            <a:ext cx="2971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281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Connected Topology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128" name="Rectangle 18"/>
          <p:cNvSpPr>
            <a:spLocks noChangeArrowheads="1"/>
          </p:cNvSpPr>
          <p:nvPr/>
        </p:nvSpPr>
        <p:spPr bwMode="auto">
          <a:xfrm>
            <a:off x="2057400" y="26670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0" name="Rectangle 18"/>
          <p:cNvSpPr>
            <a:spLocks noChangeArrowheads="1"/>
          </p:cNvSpPr>
          <p:nvPr/>
        </p:nvSpPr>
        <p:spPr bwMode="auto">
          <a:xfrm>
            <a:off x="4572000" y="17526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cxnSp>
        <p:nvCxnSpPr>
          <p:cNvPr id="136" name="Curved Connector 135"/>
          <p:cNvCxnSpPr>
            <a:stCxn id="128" idx="0"/>
          </p:cNvCxnSpPr>
          <p:nvPr/>
        </p:nvCxnSpPr>
        <p:spPr>
          <a:xfrm rot="5400000" flipH="1" flipV="1">
            <a:off x="3048000" y="1219200"/>
            <a:ext cx="685800" cy="22098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ctangle 18"/>
          <p:cNvSpPr>
            <a:spLocks noChangeArrowheads="1"/>
          </p:cNvSpPr>
          <p:nvPr/>
        </p:nvSpPr>
        <p:spPr bwMode="auto">
          <a:xfrm>
            <a:off x="2057400" y="26670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54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5874E-6 -2.05651E-6 C 0.00365 -0.03404 0.00747 -0.06786 0.05331 -0.09009 C 0.09916 -0.11232 0.18702 -0.12274 0.27505 -0.13316 " pathEditMode="relative" ptsTypes="aaA">
                                      <p:cBhvr>
                                        <p:cTn id="9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13" grpId="0" animBg="1"/>
      <p:bldP spid="113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Connected Topology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128" name="Rectangle 18"/>
          <p:cNvSpPr>
            <a:spLocks noChangeArrowheads="1"/>
          </p:cNvSpPr>
          <p:nvPr/>
        </p:nvSpPr>
        <p:spPr bwMode="auto">
          <a:xfrm>
            <a:off x="2057400" y="2667000"/>
            <a:ext cx="4572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cxnSp>
        <p:nvCxnSpPr>
          <p:cNvPr id="136" name="Curved Connector 135"/>
          <p:cNvCxnSpPr>
            <a:stCxn id="128" idx="0"/>
          </p:cNvCxnSpPr>
          <p:nvPr/>
        </p:nvCxnSpPr>
        <p:spPr>
          <a:xfrm rot="5400000" flipH="1" flipV="1">
            <a:off x="3048000" y="1219200"/>
            <a:ext cx="685800" cy="22098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urved Connector 137"/>
          <p:cNvCxnSpPr/>
          <p:nvPr/>
        </p:nvCxnSpPr>
        <p:spPr>
          <a:xfrm>
            <a:off x="5105400" y="1981200"/>
            <a:ext cx="2209800" cy="6858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6"/>
          <p:cNvSpPr>
            <a:spLocks noChangeArrowheads="1"/>
          </p:cNvSpPr>
          <p:nvPr/>
        </p:nvSpPr>
        <p:spPr bwMode="auto">
          <a:xfrm rot="5400000">
            <a:off x="4572000" y="1752600"/>
            <a:ext cx="457200" cy="4572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08" name="Straight Connector 107"/>
          <p:cNvCxnSpPr/>
          <p:nvPr/>
        </p:nvCxnSpPr>
        <p:spPr>
          <a:xfrm flipH="1">
            <a:off x="4648200" y="1752600"/>
            <a:ext cx="3048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4648200" y="1752600"/>
            <a:ext cx="3048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>
            <a:off x="7162800" y="2667000"/>
            <a:ext cx="3048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5279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52551E-7 -7.89535E-7 C 0.06664 0.00046 0.13346 0.00092 0.17962 0.02338 C 0.22579 0.04584 0.25113 0.0903 0.27664 0.13475 " pathEditMode="relative" ptsTypes="aaA">
                                      <p:cBhvr>
                                        <p:cTn id="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Connected Topology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H="1">
            <a:off x="7162800" y="2667000"/>
            <a:ext cx="3048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3" idx="0"/>
          </p:cNvCxnSpPr>
          <p:nvPr/>
        </p:nvCxnSpPr>
        <p:spPr>
          <a:xfrm flipV="1">
            <a:off x="6477000" y="1981200"/>
            <a:ext cx="1524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93" idx="0"/>
          </p:cNvCxnSpPr>
          <p:nvPr/>
        </p:nvCxnSpPr>
        <p:spPr>
          <a:xfrm flipV="1">
            <a:off x="6629400" y="1828800"/>
            <a:ext cx="457200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endCxn id="68" idx="3"/>
          </p:cNvCxnSpPr>
          <p:nvPr/>
        </p:nvCxnSpPr>
        <p:spPr>
          <a:xfrm>
            <a:off x="7086600" y="1828800"/>
            <a:ext cx="22860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68" idx="3"/>
          </p:cNvCxnSpPr>
          <p:nvPr/>
        </p:nvCxnSpPr>
        <p:spPr>
          <a:xfrm>
            <a:off x="7315200" y="22098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endCxn id="86" idx="1"/>
          </p:cNvCxnSpPr>
          <p:nvPr/>
        </p:nvCxnSpPr>
        <p:spPr>
          <a:xfrm>
            <a:off x="6248400" y="2514600"/>
            <a:ext cx="152400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6400800" y="26670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endCxn id="71" idx="2"/>
          </p:cNvCxnSpPr>
          <p:nvPr/>
        </p:nvCxnSpPr>
        <p:spPr>
          <a:xfrm flipH="1">
            <a:off x="7086600" y="3124200"/>
            <a:ext cx="762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endCxn id="88" idx="1"/>
          </p:cNvCxnSpPr>
          <p:nvPr/>
        </p:nvCxnSpPr>
        <p:spPr>
          <a:xfrm flipH="1">
            <a:off x="6400800" y="31242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96" idx="2"/>
            <a:endCxn id="96" idx="3"/>
          </p:cNvCxnSpPr>
          <p:nvPr/>
        </p:nvCxnSpPr>
        <p:spPr>
          <a:xfrm flipH="1">
            <a:off x="6858000" y="3352800"/>
            <a:ext cx="2286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87" idx="3"/>
          </p:cNvCxnSpPr>
          <p:nvPr/>
        </p:nvCxnSpPr>
        <p:spPr>
          <a:xfrm flipH="1">
            <a:off x="6172200" y="3581400"/>
            <a:ext cx="22860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96" idx="3"/>
          </p:cNvCxnSpPr>
          <p:nvPr/>
        </p:nvCxnSpPr>
        <p:spPr>
          <a:xfrm flipH="1">
            <a:off x="6705600" y="35814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H="1">
            <a:off x="6096000" y="3962400"/>
            <a:ext cx="762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6096000" y="4038600"/>
            <a:ext cx="7620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endCxn id="98" idx="3"/>
          </p:cNvCxnSpPr>
          <p:nvPr/>
        </p:nvCxnSpPr>
        <p:spPr>
          <a:xfrm>
            <a:off x="6705600" y="40386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6172200" y="4419600"/>
            <a:ext cx="762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endCxn id="91" idx="1"/>
          </p:cNvCxnSpPr>
          <p:nvPr/>
        </p:nvCxnSpPr>
        <p:spPr>
          <a:xfrm>
            <a:off x="6248400" y="44958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90" idx="3"/>
          </p:cNvCxnSpPr>
          <p:nvPr/>
        </p:nvCxnSpPr>
        <p:spPr>
          <a:xfrm>
            <a:off x="6400800" y="4953000"/>
            <a:ext cx="2286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endCxn id="75" idx="2"/>
          </p:cNvCxnSpPr>
          <p:nvPr/>
        </p:nvCxnSpPr>
        <p:spPr>
          <a:xfrm>
            <a:off x="6629400" y="5029200"/>
            <a:ext cx="457200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98" idx="3"/>
            <a:endCxn id="74" idx="2"/>
          </p:cNvCxnSpPr>
          <p:nvPr/>
        </p:nvCxnSpPr>
        <p:spPr>
          <a:xfrm>
            <a:off x="6858000" y="4495800"/>
            <a:ext cx="2286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74" idx="2"/>
            <a:endCxn id="74" idx="3"/>
          </p:cNvCxnSpPr>
          <p:nvPr/>
        </p:nvCxnSpPr>
        <p:spPr>
          <a:xfrm>
            <a:off x="7086600" y="4724400"/>
            <a:ext cx="2286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75" idx="2"/>
            <a:endCxn id="74" idx="3"/>
          </p:cNvCxnSpPr>
          <p:nvPr/>
        </p:nvCxnSpPr>
        <p:spPr>
          <a:xfrm flipV="1">
            <a:off x="7086600" y="4953000"/>
            <a:ext cx="2286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310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Independent Topology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031733"/>
              </p:ext>
            </p:extLst>
          </p:nvPr>
        </p:nvGraphicFramePr>
        <p:xfrm>
          <a:off x="457200" y="1279525"/>
          <a:ext cx="82296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800"/>
                <a:gridCol w="563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Separable Element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Cell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Point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cell to 0 or more points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Cell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to</a:t>
                      </a:r>
                      <a:r>
                        <a:rPr lang="en-US" sz="2400" baseline="0" dirty="0" smtClean="0"/>
                        <a:t> 0 or more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Field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Interpolated points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Collective Work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Resolve duplicate points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ExampleClip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81200"/>
            <a:ext cx="2971800" cy="2228850"/>
          </a:xfrm>
          <a:prstGeom prst="rect">
            <a:avLst/>
          </a:prstGeom>
        </p:spPr>
      </p:pic>
      <p:pic>
        <p:nvPicPr>
          <p:cNvPr id="6" name="Picture 5" descr="ExampleContou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9" y="4191000"/>
            <a:ext cx="2971800" cy="2228850"/>
          </a:xfrm>
          <a:prstGeom prst="rect">
            <a:avLst/>
          </a:prstGeom>
        </p:spPr>
      </p:pic>
      <p:pic>
        <p:nvPicPr>
          <p:cNvPr id="10" name="Picture 9" descr="ExampleSlic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75" y="4191000"/>
            <a:ext cx="2971800" cy="2228850"/>
          </a:xfrm>
          <a:prstGeom prst="rect">
            <a:avLst/>
          </a:prstGeom>
        </p:spPr>
      </p:pic>
      <p:pic>
        <p:nvPicPr>
          <p:cNvPr id="11" name="Picture 10" descr="ExampleTessella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191000"/>
            <a:ext cx="2971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089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Connected Topology</a:t>
            </a:r>
            <a:endParaRPr lang="en-US" dirty="0"/>
          </a:p>
        </p:txBody>
      </p: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H="1">
            <a:off x="7162800" y="2667000"/>
            <a:ext cx="3048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3" idx="0"/>
          </p:cNvCxnSpPr>
          <p:nvPr/>
        </p:nvCxnSpPr>
        <p:spPr>
          <a:xfrm flipV="1">
            <a:off x="6477000" y="1981200"/>
            <a:ext cx="1524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93" idx="0"/>
          </p:cNvCxnSpPr>
          <p:nvPr/>
        </p:nvCxnSpPr>
        <p:spPr>
          <a:xfrm flipV="1">
            <a:off x="6629400" y="1828800"/>
            <a:ext cx="457200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endCxn id="68" idx="3"/>
          </p:cNvCxnSpPr>
          <p:nvPr/>
        </p:nvCxnSpPr>
        <p:spPr>
          <a:xfrm>
            <a:off x="7086600" y="1828800"/>
            <a:ext cx="22860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68" idx="3"/>
          </p:cNvCxnSpPr>
          <p:nvPr/>
        </p:nvCxnSpPr>
        <p:spPr>
          <a:xfrm>
            <a:off x="7315200" y="22098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endCxn id="86" idx="1"/>
          </p:cNvCxnSpPr>
          <p:nvPr/>
        </p:nvCxnSpPr>
        <p:spPr>
          <a:xfrm>
            <a:off x="6248400" y="2514600"/>
            <a:ext cx="152400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6400800" y="26670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endCxn id="71" idx="2"/>
          </p:cNvCxnSpPr>
          <p:nvPr/>
        </p:nvCxnSpPr>
        <p:spPr>
          <a:xfrm flipH="1">
            <a:off x="7086600" y="3124200"/>
            <a:ext cx="762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endCxn id="88" idx="1"/>
          </p:cNvCxnSpPr>
          <p:nvPr/>
        </p:nvCxnSpPr>
        <p:spPr>
          <a:xfrm flipH="1">
            <a:off x="6400800" y="31242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96" idx="2"/>
            <a:endCxn id="96" idx="3"/>
          </p:cNvCxnSpPr>
          <p:nvPr/>
        </p:nvCxnSpPr>
        <p:spPr>
          <a:xfrm flipH="1">
            <a:off x="6858000" y="3352800"/>
            <a:ext cx="2286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87" idx="3"/>
          </p:cNvCxnSpPr>
          <p:nvPr/>
        </p:nvCxnSpPr>
        <p:spPr>
          <a:xfrm flipH="1">
            <a:off x="6172200" y="3581400"/>
            <a:ext cx="22860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96" idx="3"/>
          </p:cNvCxnSpPr>
          <p:nvPr/>
        </p:nvCxnSpPr>
        <p:spPr>
          <a:xfrm flipH="1">
            <a:off x="6705600" y="35814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H="1">
            <a:off x="6096000" y="3962400"/>
            <a:ext cx="762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6096000" y="4038600"/>
            <a:ext cx="7620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endCxn id="98" idx="3"/>
          </p:cNvCxnSpPr>
          <p:nvPr/>
        </p:nvCxnSpPr>
        <p:spPr>
          <a:xfrm>
            <a:off x="6705600" y="40386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6172200" y="4419600"/>
            <a:ext cx="762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endCxn id="91" idx="1"/>
          </p:cNvCxnSpPr>
          <p:nvPr/>
        </p:nvCxnSpPr>
        <p:spPr>
          <a:xfrm>
            <a:off x="6248400" y="4495800"/>
            <a:ext cx="1524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90" idx="3"/>
          </p:cNvCxnSpPr>
          <p:nvPr/>
        </p:nvCxnSpPr>
        <p:spPr>
          <a:xfrm>
            <a:off x="6400800" y="4953000"/>
            <a:ext cx="2286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endCxn id="75" idx="2"/>
          </p:cNvCxnSpPr>
          <p:nvPr/>
        </p:nvCxnSpPr>
        <p:spPr>
          <a:xfrm>
            <a:off x="6629400" y="5029200"/>
            <a:ext cx="457200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98" idx="3"/>
            <a:endCxn id="74" idx="2"/>
          </p:cNvCxnSpPr>
          <p:nvPr/>
        </p:nvCxnSpPr>
        <p:spPr>
          <a:xfrm>
            <a:off x="6858000" y="4495800"/>
            <a:ext cx="2286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74" idx="2"/>
            <a:endCxn id="74" idx="3"/>
          </p:cNvCxnSpPr>
          <p:nvPr/>
        </p:nvCxnSpPr>
        <p:spPr>
          <a:xfrm>
            <a:off x="7086600" y="4724400"/>
            <a:ext cx="2286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75" idx="2"/>
            <a:endCxn id="74" idx="3"/>
          </p:cNvCxnSpPr>
          <p:nvPr/>
        </p:nvCxnSpPr>
        <p:spPr>
          <a:xfrm flipV="1">
            <a:off x="7086600" y="4953000"/>
            <a:ext cx="2286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4343400" y="2743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Merge points</a:t>
            </a:r>
            <a:endParaRPr lang="en-US" dirty="0"/>
          </a:p>
        </p:txBody>
      </p:sp>
      <p:cxnSp>
        <p:nvCxnSpPr>
          <p:cNvPr id="131" name="Straight Arrow Connector 130"/>
          <p:cNvCxnSpPr/>
          <p:nvPr/>
        </p:nvCxnSpPr>
        <p:spPr>
          <a:xfrm>
            <a:off x="5715000" y="2971800"/>
            <a:ext cx="838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endCxn id="87" idx="3"/>
          </p:cNvCxnSpPr>
          <p:nvPr/>
        </p:nvCxnSpPr>
        <p:spPr>
          <a:xfrm>
            <a:off x="5486400" y="3048000"/>
            <a:ext cx="9144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5334000" y="3048000"/>
            <a:ext cx="8382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187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Capture Cell Adjacencies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70335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30717E-7 -4.10375E-6 L 0.55009 -4.1037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Capture Cell Adjacencies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109" name="Oval 108"/>
          <p:cNvSpPr/>
          <p:nvPr/>
        </p:nvSpPr>
        <p:spPr>
          <a:xfrm>
            <a:off x="7467600" y="3048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7620000" y="2819400"/>
            <a:ext cx="143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f(x</a:t>
            </a:r>
            <a:r>
              <a:rPr lang="en-US" baseline="-25000" dirty="0" smtClean="0">
                <a:solidFill>
                  <a:schemeClr val="accent1"/>
                </a:solidFill>
              </a:rPr>
              <a:t>1</a:t>
            </a:r>
            <a:r>
              <a:rPr lang="en-US" dirty="0" smtClean="0">
                <a:solidFill>
                  <a:schemeClr val="accent1"/>
                </a:solidFill>
              </a:rPr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x</a:t>
            </a:r>
            <a:r>
              <a:rPr lang="en-US" baseline="-25000" dirty="0" smtClean="0">
                <a:solidFill>
                  <a:schemeClr val="accent1"/>
                </a:solidFill>
              </a:rPr>
              <a:t>2</a:t>
            </a:r>
            <a:r>
              <a:rPr lang="en-US" dirty="0" smtClean="0">
                <a:solidFill>
                  <a:schemeClr val="accent1"/>
                </a:solidFill>
              </a:rPr>
              <a:t>, x</a:t>
            </a:r>
            <a:r>
              <a:rPr lang="en-US" baseline="-25000" dirty="0" smtClean="0">
                <a:solidFill>
                  <a:schemeClr val="accent1"/>
                </a:solidFill>
              </a:rPr>
              <a:t>3</a:t>
            </a:r>
            <a:r>
              <a:rPr lang="en-US" dirty="0" smtClean="0">
                <a:solidFill>
                  <a:schemeClr val="accent1"/>
                </a:solidFill>
              </a:rPr>
              <a:t>, x</a:t>
            </a:r>
            <a:r>
              <a:rPr lang="en-US" baseline="-25000" dirty="0" smtClean="0">
                <a:solidFill>
                  <a:schemeClr val="accent1"/>
                </a:solidFill>
              </a:rPr>
              <a:t>4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2514600" y="1828800"/>
            <a:ext cx="5029200" cy="1219200"/>
            <a:chOff x="2514600" y="1828800"/>
            <a:chExt cx="5029200" cy="1219200"/>
          </a:xfrm>
        </p:grpSpPr>
        <p:cxnSp>
          <p:nvCxnSpPr>
            <p:cNvPr id="111" name="Curved Connector 110"/>
            <p:cNvCxnSpPr>
              <a:stCxn id="54" idx="0"/>
            </p:cNvCxnSpPr>
            <p:nvPr/>
          </p:nvCxnSpPr>
          <p:spPr>
            <a:xfrm rot="5400000" flipH="1" flipV="1">
              <a:off x="3238500" y="1485900"/>
              <a:ext cx="838200" cy="2286000"/>
            </a:xfrm>
            <a:prstGeom prst="curved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urved Connector 113"/>
            <p:cNvCxnSpPr>
              <a:endCxn id="109" idx="0"/>
            </p:cNvCxnSpPr>
            <p:nvPr/>
          </p:nvCxnSpPr>
          <p:spPr>
            <a:xfrm>
              <a:off x="4800600" y="2209800"/>
              <a:ext cx="2743200" cy="83820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4267200" y="1828800"/>
              <a:ext cx="7766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</a:rPr>
                <a:t>f( , , , 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905000" y="2514600"/>
            <a:ext cx="1202402" cy="1131332"/>
            <a:chOff x="1676400" y="2286000"/>
            <a:chExt cx="1202402" cy="1131332"/>
          </a:xfrm>
        </p:grpSpPr>
        <p:sp>
          <p:nvSpPr>
            <p:cNvPr id="108" name="TextBox 107"/>
            <p:cNvSpPr txBox="1"/>
            <p:nvPr/>
          </p:nvSpPr>
          <p:spPr>
            <a:xfrm>
              <a:off x="1752600" y="3048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1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1981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514600" y="3048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2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24384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514600" y="2286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3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19812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676400" y="2286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4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2286000" y="2895600"/>
            <a:ext cx="457200" cy="457200"/>
            <a:chOff x="2057400" y="3581400"/>
            <a:chExt cx="457200" cy="457200"/>
          </a:xfrm>
        </p:grpSpPr>
        <p:cxnSp>
          <p:nvCxnSpPr>
            <p:cNvPr id="125" name="Straight Arrow Connector 124"/>
            <p:cNvCxnSpPr/>
            <p:nvPr/>
          </p:nvCxnSpPr>
          <p:spPr>
            <a:xfrm flipH="1">
              <a:off x="2057400" y="38100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>
              <a:off x="2286000" y="38100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H="1" flipV="1">
              <a:off x="2057400" y="35814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2286000" y="35814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Oval 53"/>
          <p:cNvSpPr/>
          <p:nvPr/>
        </p:nvSpPr>
        <p:spPr>
          <a:xfrm>
            <a:off x="2438400" y="3048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328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7" grpId="0"/>
      <p:bldP spid="5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xampleExtractEd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57350"/>
            <a:ext cx="2971800" cy="2228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Capture Cell Adjacencies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5238422"/>
              </p:ext>
            </p:extLst>
          </p:nvPr>
        </p:nvGraphicFramePr>
        <p:xfrm>
          <a:off x="457200" y="1279525"/>
          <a:ext cx="82296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800"/>
                <a:gridCol w="563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Separable Element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Point, edge, or face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Point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Identity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Cell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Identity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Field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Interpolated incident fields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Collective Work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Find incidence relationships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ExampleFeatureEdg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9494"/>
            <a:ext cx="2971800" cy="2228850"/>
          </a:xfrm>
          <a:prstGeom prst="rect">
            <a:avLst/>
          </a:prstGeom>
        </p:spPr>
      </p:pic>
      <p:pic>
        <p:nvPicPr>
          <p:cNvPr id="7" name="Picture 6" descr="ExampleGradi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4039494"/>
            <a:ext cx="2971800" cy="2228850"/>
          </a:xfrm>
          <a:prstGeom prst="rect">
            <a:avLst/>
          </a:prstGeom>
        </p:spPr>
      </p:pic>
      <p:pic>
        <p:nvPicPr>
          <p:cNvPr id="8" name="Picture 7" descr="ExampleNormal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039494"/>
            <a:ext cx="2971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661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107" charset="-128"/>
              </a:rPr>
              <a:t>Data Parallel Visualization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990600"/>
          </a:xfrm>
        </p:spPr>
        <p:txBody>
          <a:bodyPr/>
          <a:lstStyle/>
          <a:p>
            <a:r>
              <a:rPr lang="en-US" dirty="0" smtClean="0">
                <a:ea typeface="ＭＳ Ｐゴシック" pitchFamily="-107" charset="-128"/>
              </a:rPr>
              <a:t>Duplicate processes run independently on different partitions of data.</a:t>
            </a:r>
          </a:p>
        </p:txBody>
      </p:sp>
      <p:sp>
        <p:nvSpPr>
          <p:cNvPr id="215044" name="Rectangle 4"/>
          <p:cNvSpPr>
            <a:spLocks noChangeArrowheads="1"/>
          </p:cNvSpPr>
          <p:nvPr/>
        </p:nvSpPr>
        <p:spPr bwMode="auto">
          <a:xfrm>
            <a:off x="4114800" y="34290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45" name="Rectangle 5"/>
          <p:cNvSpPr>
            <a:spLocks noChangeArrowheads="1"/>
          </p:cNvSpPr>
          <p:nvPr/>
        </p:nvSpPr>
        <p:spPr bwMode="auto">
          <a:xfrm>
            <a:off x="4419600" y="34290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46" name="Rectangle 6"/>
          <p:cNvSpPr>
            <a:spLocks noChangeArrowheads="1"/>
          </p:cNvSpPr>
          <p:nvPr/>
        </p:nvSpPr>
        <p:spPr bwMode="auto">
          <a:xfrm>
            <a:off x="4724400" y="34290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47" name="Rectangle 7"/>
          <p:cNvSpPr>
            <a:spLocks noChangeArrowheads="1"/>
          </p:cNvSpPr>
          <p:nvPr/>
        </p:nvSpPr>
        <p:spPr bwMode="auto">
          <a:xfrm>
            <a:off x="5029200" y="34290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48" name="Rectangle 8"/>
          <p:cNvSpPr>
            <a:spLocks noChangeArrowheads="1"/>
          </p:cNvSpPr>
          <p:nvPr/>
        </p:nvSpPr>
        <p:spPr bwMode="auto">
          <a:xfrm>
            <a:off x="5334000" y="34290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49" name="Rectangle 9"/>
          <p:cNvSpPr>
            <a:spLocks noChangeArrowheads="1"/>
          </p:cNvSpPr>
          <p:nvPr/>
        </p:nvSpPr>
        <p:spPr bwMode="auto">
          <a:xfrm>
            <a:off x="3505200" y="37338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50" name="Rectangle 10"/>
          <p:cNvSpPr>
            <a:spLocks noChangeArrowheads="1"/>
          </p:cNvSpPr>
          <p:nvPr/>
        </p:nvSpPr>
        <p:spPr bwMode="auto">
          <a:xfrm>
            <a:off x="3810000" y="37338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51" name="Rectangle 11"/>
          <p:cNvSpPr>
            <a:spLocks noChangeArrowheads="1"/>
          </p:cNvSpPr>
          <p:nvPr/>
        </p:nvSpPr>
        <p:spPr bwMode="auto">
          <a:xfrm>
            <a:off x="4114800" y="37338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52" name="Rectangle 12"/>
          <p:cNvSpPr>
            <a:spLocks noChangeArrowheads="1"/>
          </p:cNvSpPr>
          <p:nvPr/>
        </p:nvSpPr>
        <p:spPr bwMode="auto">
          <a:xfrm>
            <a:off x="4419600" y="37338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53" name="Rectangle 13"/>
          <p:cNvSpPr>
            <a:spLocks noChangeArrowheads="1"/>
          </p:cNvSpPr>
          <p:nvPr/>
        </p:nvSpPr>
        <p:spPr bwMode="auto">
          <a:xfrm>
            <a:off x="4724400" y="37338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54" name="Rectangle 14"/>
          <p:cNvSpPr>
            <a:spLocks noChangeArrowheads="1"/>
          </p:cNvSpPr>
          <p:nvPr/>
        </p:nvSpPr>
        <p:spPr bwMode="auto">
          <a:xfrm>
            <a:off x="5029200" y="37338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55" name="Rectangle 15"/>
          <p:cNvSpPr>
            <a:spLocks noChangeArrowheads="1"/>
          </p:cNvSpPr>
          <p:nvPr/>
        </p:nvSpPr>
        <p:spPr bwMode="auto">
          <a:xfrm>
            <a:off x="5334000" y="37338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56" name="Rectangle 16"/>
          <p:cNvSpPr>
            <a:spLocks noChangeArrowheads="1"/>
          </p:cNvSpPr>
          <p:nvPr/>
        </p:nvSpPr>
        <p:spPr bwMode="auto">
          <a:xfrm>
            <a:off x="2895600" y="40386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57" name="Rectangle 17"/>
          <p:cNvSpPr>
            <a:spLocks noChangeArrowheads="1"/>
          </p:cNvSpPr>
          <p:nvPr/>
        </p:nvSpPr>
        <p:spPr bwMode="auto">
          <a:xfrm>
            <a:off x="3200400" y="40386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58" name="Rectangle 18"/>
          <p:cNvSpPr>
            <a:spLocks noChangeArrowheads="1"/>
          </p:cNvSpPr>
          <p:nvPr/>
        </p:nvSpPr>
        <p:spPr bwMode="auto">
          <a:xfrm>
            <a:off x="3505200" y="40386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59" name="Rectangle 19"/>
          <p:cNvSpPr>
            <a:spLocks noChangeArrowheads="1"/>
          </p:cNvSpPr>
          <p:nvPr/>
        </p:nvSpPr>
        <p:spPr bwMode="auto">
          <a:xfrm>
            <a:off x="3810000" y="40386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60" name="Rectangle 20"/>
          <p:cNvSpPr>
            <a:spLocks noChangeArrowheads="1"/>
          </p:cNvSpPr>
          <p:nvPr/>
        </p:nvSpPr>
        <p:spPr bwMode="auto">
          <a:xfrm>
            <a:off x="4114800" y="40386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61" name="Rectangle 21"/>
          <p:cNvSpPr>
            <a:spLocks noChangeArrowheads="1"/>
          </p:cNvSpPr>
          <p:nvPr/>
        </p:nvSpPr>
        <p:spPr bwMode="auto">
          <a:xfrm>
            <a:off x="4419600" y="40386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62" name="Rectangle 22"/>
          <p:cNvSpPr>
            <a:spLocks noChangeArrowheads="1"/>
          </p:cNvSpPr>
          <p:nvPr/>
        </p:nvSpPr>
        <p:spPr bwMode="auto">
          <a:xfrm>
            <a:off x="4724400" y="40386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63" name="Rectangle 23"/>
          <p:cNvSpPr>
            <a:spLocks noChangeArrowheads="1"/>
          </p:cNvSpPr>
          <p:nvPr/>
        </p:nvSpPr>
        <p:spPr bwMode="auto">
          <a:xfrm>
            <a:off x="5029200" y="40386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64" name="Freeform 24"/>
          <p:cNvSpPr>
            <a:spLocks/>
          </p:cNvSpPr>
          <p:nvPr/>
        </p:nvSpPr>
        <p:spPr bwMode="auto">
          <a:xfrm>
            <a:off x="2590800" y="4038600"/>
            <a:ext cx="304800" cy="3048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0 h 192"/>
              <a:gd name="T6" fmla="*/ 0 w 192"/>
              <a:gd name="T7" fmla="*/ 2147483647 h 192"/>
              <a:gd name="T8" fmla="*/ 0 w 192"/>
              <a:gd name="T9" fmla="*/ 2147483647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192"/>
              <a:gd name="T17" fmla="*/ 192 w 192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192">
                <a:moveTo>
                  <a:pt x="0" y="192"/>
                </a:moveTo>
                <a:lnTo>
                  <a:pt x="192" y="192"/>
                </a:lnTo>
                <a:lnTo>
                  <a:pt x="192" y="0"/>
                </a:lnTo>
                <a:lnTo>
                  <a:pt x="0" y="96"/>
                </a:lnTo>
                <a:lnTo>
                  <a:pt x="0" y="192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65" name="Freeform 25"/>
          <p:cNvSpPr>
            <a:spLocks/>
          </p:cNvSpPr>
          <p:nvPr/>
        </p:nvSpPr>
        <p:spPr bwMode="auto">
          <a:xfrm>
            <a:off x="2895600" y="3886200"/>
            <a:ext cx="304800" cy="152400"/>
          </a:xfrm>
          <a:custGeom>
            <a:avLst/>
            <a:gdLst>
              <a:gd name="T0" fmla="*/ 0 w 192"/>
              <a:gd name="T1" fmla="*/ 2147483647 h 96"/>
              <a:gd name="T2" fmla="*/ 2147483647 w 192"/>
              <a:gd name="T3" fmla="*/ 2147483647 h 96"/>
              <a:gd name="T4" fmla="*/ 2147483647 w 192"/>
              <a:gd name="T5" fmla="*/ 0 h 96"/>
              <a:gd name="T6" fmla="*/ 0 w 192"/>
              <a:gd name="T7" fmla="*/ 2147483647 h 96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96"/>
              <a:gd name="T14" fmla="*/ 192 w 192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96">
                <a:moveTo>
                  <a:pt x="0" y="96"/>
                </a:moveTo>
                <a:lnTo>
                  <a:pt x="192" y="96"/>
                </a:lnTo>
                <a:lnTo>
                  <a:pt x="192" y="0"/>
                </a:lnTo>
                <a:lnTo>
                  <a:pt x="0" y="96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66" name="Freeform 26"/>
          <p:cNvSpPr>
            <a:spLocks/>
          </p:cNvSpPr>
          <p:nvPr/>
        </p:nvSpPr>
        <p:spPr bwMode="auto">
          <a:xfrm>
            <a:off x="3200400" y="3733800"/>
            <a:ext cx="304800" cy="3048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0 h 192"/>
              <a:gd name="T6" fmla="*/ 0 w 192"/>
              <a:gd name="T7" fmla="*/ 2147483647 h 192"/>
              <a:gd name="T8" fmla="*/ 0 w 192"/>
              <a:gd name="T9" fmla="*/ 2147483647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192"/>
              <a:gd name="T17" fmla="*/ 192 w 192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192">
                <a:moveTo>
                  <a:pt x="0" y="192"/>
                </a:moveTo>
                <a:lnTo>
                  <a:pt x="192" y="192"/>
                </a:lnTo>
                <a:lnTo>
                  <a:pt x="192" y="0"/>
                </a:lnTo>
                <a:lnTo>
                  <a:pt x="0" y="96"/>
                </a:lnTo>
                <a:lnTo>
                  <a:pt x="0" y="192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67" name="Freeform 27"/>
          <p:cNvSpPr>
            <a:spLocks/>
          </p:cNvSpPr>
          <p:nvPr/>
        </p:nvSpPr>
        <p:spPr bwMode="auto">
          <a:xfrm>
            <a:off x="3505200" y="3581400"/>
            <a:ext cx="304800" cy="152400"/>
          </a:xfrm>
          <a:custGeom>
            <a:avLst/>
            <a:gdLst>
              <a:gd name="T0" fmla="*/ 0 w 192"/>
              <a:gd name="T1" fmla="*/ 2147483647 h 96"/>
              <a:gd name="T2" fmla="*/ 2147483647 w 192"/>
              <a:gd name="T3" fmla="*/ 2147483647 h 96"/>
              <a:gd name="T4" fmla="*/ 2147483647 w 192"/>
              <a:gd name="T5" fmla="*/ 0 h 96"/>
              <a:gd name="T6" fmla="*/ 0 w 192"/>
              <a:gd name="T7" fmla="*/ 2147483647 h 96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96"/>
              <a:gd name="T14" fmla="*/ 192 w 192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96">
                <a:moveTo>
                  <a:pt x="0" y="96"/>
                </a:moveTo>
                <a:lnTo>
                  <a:pt x="192" y="96"/>
                </a:lnTo>
                <a:lnTo>
                  <a:pt x="192" y="0"/>
                </a:lnTo>
                <a:lnTo>
                  <a:pt x="0" y="96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68" name="Freeform 28"/>
          <p:cNvSpPr>
            <a:spLocks/>
          </p:cNvSpPr>
          <p:nvPr/>
        </p:nvSpPr>
        <p:spPr bwMode="auto">
          <a:xfrm>
            <a:off x="3810000" y="3429000"/>
            <a:ext cx="304800" cy="3048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0 h 192"/>
              <a:gd name="T6" fmla="*/ 0 w 192"/>
              <a:gd name="T7" fmla="*/ 2147483647 h 192"/>
              <a:gd name="T8" fmla="*/ 0 w 192"/>
              <a:gd name="T9" fmla="*/ 2147483647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192"/>
              <a:gd name="T17" fmla="*/ 192 w 192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192">
                <a:moveTo>
                  <a:pt x="0" y="192"/>
                </a:moveTo>
                <a:lnTo>
                  <a:pt x="192" y="192"/>
                </a:lnTo>
                <a:lnTo>
                  <a:pt x="192" y="0"/>
                </a:lnTo>
                <a:lnTo>
                  <a:pt x="0" y="96"/>
                </a:lnTo>
                <a:lnTo>
                  <a:pt x="0" y="192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69" name="Rectangle 29"/>
          <p:cNvSpPr>
            <a:spLocks noChangeArrowheads="1"/>
          </p:cNvSpPr>
          <p:nvPr/>
        </p:nvSpPr>
        <p:spPr bwMode="auto">
          <a:xfrm flipV="1">
            <a:off x="4114800" y="49530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0" name="Rectangle 30"/>
          <p:cNvSpPr>
            <a:spLocks noChangeArrowheads="1"/>
          </p:cNvSpPr>
          <p:nvPr/>
        </p:nvSpPr>
        <p:spPr bwMode="auto">
          <a:xfrm flipV="1">
            <a:off x="4419600" y="49530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1" name="Rectangle 31"/>
          <p:cNvSpPr>
            <a:spLocks noChangeArrowheads="1"/>
          </p:cNvSpPr>
          <p:nvPr/>
        </p:nvSpPr>
        <p:spPr bwMode="auto">
          <a:xfrm flipV="1">
            <a:off x="4724400" y="49530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2" name="Rectangle 32"/>
          <p:cNvSpPr>
            <a:spLocks noChangeArrowheads="1"/>
          </p:cNvSpPr>
          <p:nvPr/>
        </p:nvSpPr>
        <p:spPr bwMode="auto">
          <a:xfrm flipV="1">
            <a:off x="5029200" y="49530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3" name="Rectangle 33"/>
          <p:cNvSpPr>
            <a:spLocks noChangeArrowheads="1"/>
          </p:cNvSpPr>
          <p:nvPr/>
        </p:nvSpPr>
        <p:spPr bwMode="auto">
          <a:xfrm flipV="1">
            <a:off x="5334000" y="49530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4" name="Rectangle 34"/>
          <p:cNvSpPr>
            <a:spLocks noChangeArrowheads="1"/>
          </p:cNvSpPr>
          <p:nvPr/>
        </p:nvSpPr>
        <p:spPr bwMode="auto">
          <a:xfrm flipV="1">
            <a:off x="3505200" y="46482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5" name="Rectangle 35"/>
          <p:cNvSpPr>
            <a:spLocks noChangeArrowheads="1"/>
          </p:cNvSpPr>
          <p:nvPr/>
        </p:nvSpPr>
        <p:spPr bwMode="auto">
          <a:xfrm flipV="1">
            <a:off x="3810000" y="46482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6" name="Rectangle 36"/>
          <p:cNvSpPr>
            <a:spLocks noChangeArrowheads="1"/>
          </p:cNvSpPr>
          <p:nvPr/>
        </p:nvSpPr>
        <p:spPr bwMode="auto">
          <a:xfrm flipV="1">
            <a:off x="4114800" y="46482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7" name="Rectangle 37"/>
          <p:cNvSpPr>
            <a:spLocks noChangeArrowheads="1"/>
          </p:cNvSpPr>
          <p:nvPr/>
        </p:nvSpPr>
        <p:spPr bwMode="auto">
          <a:xfrm flipV="1">
            <a:off x="4419600" y="46482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8" name="Rectangle 38"/>
          <p:cNvSpPr>
            <a:spLocks noChangeArrowheads="1"/>
          </p:cNvSpPr>
          <p:nvPr/>
        </p:nvSpPr>
        <p:spPr bwMode="auto">
          <a:xfrm flipV="1">
            <a:off x="4724400" y="46482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9" name="Rectangle 39"/>
          <p:cNvSpPr>
            <a:spLocks noChangeArrowheads="1"/>
          </p:cNvSpPr>
          <p:nvPr/>
        </p:nvSpPr>
        <p:spPr bwMode="auto">
          <a:xfrm flipV="1">
            <a:off x="5029200" y="46482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0" name="Rectangle 40"/>
          <p:cNvSpPr>
            <a:spLocks noChangeArrowheads="1"/>
          </p:cNvSpPr>
          <p:nvPr/>
        </p:nvSpPr>
        <p:spPr bwMode="auto">
          <a:xfrm flipV="1">
            <a:off x="5334000" y="46482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1" name="Rectangle 41"/>
          <p:cNvSpPr>
            <a:spLocks noChangeArrowheads="1"/>
          </p:cNvSpPr>
          <p:nvPr/>
        </p:nvSpPr>
        <p:spPr bwMode="auto">
          <a:xfrm flipV="1">
            <a:off x="2895600" y="43434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2" name="Rectangle 42"/>
          <p:cNvSpPr>
            <a:spLocks noChangeArrowheads="1"/>
          </p:cNvSpPr>
          <p:nvPr/>
        </p:nvSpPr>
        <p:spPr bwMode="auto">
          <a:xfrm flipV="1">
            <a:off x="3200400" y="43434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3" name="Rectangle 43"/>
          <p:cNvSpPr>
            <a:spLocks noChangeArrowheads="1"/>
          </p:cNvSpPr>
          <p:nvPr/>
        </p:nvSpPr>
        <p:spPr bwMode="auto">
          <a:xfrm flipV="1">
            <a:off x="3505200" y="43434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4" name="Rectangle 44"/>
          <p:cNvSpPr>
            <a:spLocks noChangeArrowheads="1"/>
          </p:cNvSpPr>
          <p:nvPr/>
        </p:nvSpPr>
        <p:spPr bwMode="auto">
          <a:xfrm flipV="1">
            <a:off x="3810000" y="43434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5" name="Rectangle 45"/>
          <p:cNvSpPr>
            <a:spLocks noChangeArrowheads="1"/>
          </p:cNvSpPr>
          <p:nvPr/>
        </p:nvSpPr>
        <p:spPr bwMode="auto">
          <a:xfrm flipV="1">
            <a:off x="4114800" y="43434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6" name="Rectangle 46"/>
          <p:cNvSpPr>
            <a:spLocks noChangeArrowheads="1"/>
          </p:cNvSpPr>
          <p:nvPr/>
        </p:nvSpPr>
        <p:spPr bwMode="auto">
          <a:xfrm flipV="1">
            <a:off x="4419600" y="43434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7" name="Rectangle 47"/>
          <p:cNvSpPr>
            <a:spLocks noChangeArrowheads="1"/>
          </p:cNvSpPr>
          <p:nvPr/>
        </p:nvSpPr>
        <p:spPr bwMode="auto">
          <a:xfrm flipV="1">
            <a:off x="4724400" y="43434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8" name="Rectangle 48"/>
          <p:cNvSpPr>
            <a:spLocks noChangeArrowheads="1"/>
          </p:cNvSpPr>
          <p:nvPr/>
        </p:nvSpPr>
        <p:spPr bwMode="auto">
          <a:xfrm flipV="1">
            <a:off x="5029200" y="4343400"/>
            <a:ext cx="304800" cy="30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9" name="Freeform 49"/>
          <p:cNvSpPr>
            <a:spLocks/>
          </p:cNvSpPr>
          <p:nvPr/>
        </p:nvSpPr>
        <p:spPr bwMode="auto">
          <a:xfrm flipV="1">
            <a:off x="2590800" y="4343400"/>
            <a:ext cx="304800" cy="3048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0 h 192"/>
              <a:gd name="T6" fmla="*/ 0 w 192"/>
              <a:gd name="T7" fmla="*/ 2147483647 h 192"/>
              <a:gd name="T8" fmla="*/ 0 w 192"/>
              <a:gd name="T9" fmla="*/ 2147483647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192"/>
              <a:gd name="T17" fmla="*/ 192 w 192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192">
                <a:moveTo>
                  <a:pt x="0" y="192"/>
                </a:moveTo>
                <a:lnTo>
                  <a:pt x="192" y="192"/>
                </a:lnTo>
                <a:lnTo>
                  <a:pt x="192" y="0"/>
                </a:lnTo>
                <a:lnTo>
                  <a:pt x="0" y="96"/>
                </a:lnTo>
                <a:lnTo>
                  <a:pt x="0" y="192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90" name="Freeform 50"/>
          <p:cNvSpPr>
            <a:spLocks/>
          </p:cNvSpPr>
          <p:nvPr/>
        </p:nvSpPr>
        <p:spPr bwMode="auto">
          <a:xfrm flipV="1">
            <a:off x="2895600" y="4648200"/>
            <a:ext cx="304800" cy="152400"/>
          </a:xfrm>
          <a:custGeom>
            <a:avLst/>
            <a:gdLst>
              <a:gd name="T0" fmla="*/ 0 w 192"/>
              <a:gd name="T1" fmla="*/ 2147483647 h 96"/>
              <a:gd name="T2" fmla="*/ 2147483647 w 192"/>
              <a:gd name="T3" fmla="*/ 2147483647 h 96"/>
              <a:gd name="T4" fmla="*/ 2147483647 w 192"/>
              <a:gd name="T5" fmla="*/ 0 h 96"/>
              <a:gd name="T6" fmla="*/ 0 w 192"/>
              <a:gd name="T7" fmla="*/ 2147483647 h 96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96"/>
              <a:gd name="T14" fmla="*/ 192 w 192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96">
                <a:moveTo>
                  <a:pt x="0" y="96"/>
                </a:moveTo>
                <a:lnTo>
                  <a:pt x="192" y="96"/>
                </a:lnTo>
                <a:lnTo>
                  <a:pt x="192" y="0"/>
                </a:lnTo>
                <a:lnTo>
                  <a:pt x="0" y="96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91" name="Freeform 51"/>
          <p:cNvSpPr>
            <a:spLocks/>
          </p:cNvSpPr>
          <p:nvPr/>
        </p:nvSpPr>
        <p:spPr bwMode="auto">
          <a:xfrm flipV="1">
            <a:off x="3200400" y="4648200"/>
            <a:ext cx="304800" cy="3048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0 h 192"/>
              <a:gd name="T6" fmla="*/ 0 w 192"/>
              <a:gd name="T7" fmla="*/ 2147483647 h 192"/>
              <a:gd name="T8" fmla="*/ 0 w 192"/>
              <a:gd name="T9" fmla="*/ 2147483647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192"/>
              <a:gd name="T17" fmla="*/ 192 w 192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192">
                <a:moveTo>
                  <a:pt x="0" y="192"/>
                </a:moveTo>
                <a:lnTo>
                  <a:pt x="192" y="192"/>
                </a:lnTo>
                <a:lnTo>
                  <a:pt x="192" y="0"/>
                </a:lnTo>
                <a:lnTo>
                  <a:pt x="0" y="96"/>
                </a:lnTo>
                <a:lnTo>
                  <a:pt x="0" y="192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92" name="Freeform 52"/>
          <p:cNvSpPr>
            <a:spLocks/>
          </p:cNvSpPr>
          <p:nvPr/>
        </p:nvSpPr>
        <p:spPr bwMode="auto">
          <a:xfrm flipV="1">
            <a:off x="3505200" y="4953000"/>
            <a:ext cx="304800" cy="152400"/>
          </a:xfrm>
          <a:custGeom>
            <a:avLst/>
            <a:gdLst>
              <a:gd name="T0" fmla="*/ 0 w 192"/>
              <a:gd name="T1" fmla="*/ 2147483647 h 96"/>
              <a:gd name="T2" fmla="*/ 2147483647 w 192"/>
              <a:gd name="T3" fmla="*/ 2147483647 h 96"/>
              <a:gd name="T4" fmla="*/ 2147483647 w 192"/>
              <a:gd name="T5" fmla="*/ 0 h 96"/>
              <a:gd name="T6" fmla="*/ 0 w 192"/>
              <a:gd name="T7" fmla="*/ 2147483647 h 96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96"/>
              <a:gd name="T14" fmla="*/ 192 w 192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96">
                <a:moveTo>
                  <a:pt x="0" y="96"/>
                </a:moveTo>
                <a:lnTo>
                  <a:pt x="192" y="96"/>
                </a:lnTo>
                <a:lnTo>
                  <a:pt x="192" y="0"/>
                </a:lnTo>
                <a:lnTo>
                  <a:pt x="0" y="96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93" name="Freeform 53"/>
          <p:cNvSpPr>
            <a:spLocks/>
          </p:cNvSpPr>
          <p:nvPr/>
        </p:nvSpPr>
        <p:spPr bwMode="auto">
          <a:xfrm flipV="1">
            <a:off x="3810000" y="4953000"/>
            <a:ext cx="304800" cy="304800"/>
          </a:xfrm>
          <a:custGeom>
            <a:avLst/>
            <a:gdLst>
              <a:gd name="T0" fmla="*/ 0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0 h 192"/>
              <a:gd name="T6" fmla="*/ 0 w 192"/>
              <a:gd name="T7" fmla="*/ 2147483647 h 192"/>
              <a:gd name="T8" fmla="*/ 0 w 192"/>
              <a:gd name="T9" fmla="*/ 2147483647 h 1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192"/>
              <a:gd name="T17" fmla="*/ 192 w 192"/>
              <a:gd name="T18" fmla="*/ 192 h 1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192">
                <a:moveTo>
                  <a:pt x="0" y="192"/>
                </a:moveTo>
                <a:lnTo>
                  <a:pt x="192" y="192"/>
                </a:lnTo>
                <a:lnTo>
                  <a:pt x="192" y="0"/>
                </a:lnTo>
                <a:lnTo>
                  <a:pt x="0" y="96"/>
                </a:lnTo>
                <a:lnTo>
                  <a:pt x="0" y="192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254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Capture Cell Adjacencies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1905000" y="2514600"/>
            <a:ext cx="1202402" cy="1131332"/>
            <a:chOff x="1676400" y="2286000"/>
            <a:chExt cx="1202402" cy="1131332"/>
          </a:xfrm>
        </p:grpSpPr>
        <p:sp>
          <p:nvSpPr>
            <p:cNvPr id="108" name="TextBox 107"/>
            <p:cNvSpPr txBox="1"/>
            <p:nvPr/>
          </p:nvSpPr>
          <p:spPr>
            <a:xfrm>
              <a:off x="1752600" y="3048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1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19812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514600" y="3048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2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2438400" y="30480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514600" y="2286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3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19812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676400" y="228600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x</a:t>
              </a:r>
              <a:r>
                <a:rPr lang="en-US" baseline="-25000" dirty="0" smtClean="0">
                  <a:solidFill>
                    <a:schemeClr val="accent5"/>
                  </a:solidFill>
                </a:rPr>
                <a:t>4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2286000" y="2895600"/>
            <a:ext cx="457200" cy="457200"/>
            <a:chOff x="2057400" y="3581400"/>
            <a:chExt cx="457200" cy="457200"/>
          </a:xfrm>
        </p:grpSpPr>
        <p:cxnSp>
          <p:nvCxnSpPr>
            <p:cNvPr id="125" name="Straight Arrow Connector 124"/>
            <p:cNvCxnSpPr/>
            <p:nvPr/>
          </p:nvCxnSpPr>
          <p:spPr>
            <a:xfrm flipH="1">
              <a:off x="2057400" y="38100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>
              <a:off x="2286000" y="38100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H="1" flipV="1">
              <a:off x="2057400" y="35814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2286000" y="35814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Oval 53"/>
          <p:cNvSpPr/>
          <p:nvPr/>
        </p:nvSpPr>
        <p:spPr>
          <a:xfrm>
            <a:off x="2438400" y="3048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3581401" y="25908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Incidence relationships may not be explicitly captured by topology 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266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Globally Reduce</a:t>
            </a: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55" name="Oval 54"/>
          <p:cNvSpPr/>
          <p:nvPr/>
        </p:nvSpPr>
        <p:spPr>
          <a:xfrm>
            <a:off x="838200" y="3276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838200" y="3733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38200" y="4191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838200" y="4648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38200" y="5105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38200" y="5562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990600" y="2895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295400" y="2362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295400" y="2819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295400" y="3276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295400" y="3733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295400" y="4191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1295400" y="4648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1295400" y="5105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295400" y="5562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447800" y="1981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752600" y="1447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752600" y="1905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752600" y="2362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1752600" y="2819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752600" y="3276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752600" y="3733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752600" y="4191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752600" y="4648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752600" y="5105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2209800" y="1447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2209800" y="1905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2209800" y="2362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209800" y="2819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209800" y="3276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209800" y="3733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2209800" y="4191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209800" y="4648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209800" y="5105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2667000" y="2362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667000" y="2819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667000" y="3276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667000" y="3733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2667000" y="4191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2667000" y="4648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2667000" y="5105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2667000" y="5562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2514600" y="1981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3124200" y="3276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124200" y="3733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3124200" y="4191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124200" y="4648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124200" y="5105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124200" y="5562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2971800" y="2895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Brace 119"/>
          <p:cNvSpPr/>
          <p:nvPr/>
        </p:nvSpPr>
        <p:spPr>
          <a:xfrm>
            <a:off x="3733800" y="1219200"/>
            <a:ext cx="457200" cy="46482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4419600" y="3276600"/>
            <a:ext cx="173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f/(x</a:t>
            </a:r>
            <a:r>
              <a:rPr lang="en-US" sz="2400" baseline="-25000" dirty="0" smtClean="0">
                <a:solidFill>
                  <a:srgbClr val="FF0000"/>
                </a:solidFill>
              </a:rPr>
              <a:t>1</a:t>
            </a:r>
            <a:r>
              <a:rPr lang="en-US" sz="2400" dirty="0" smtClean="0">
                <a:solidFill>
                  <a:srgbClr val="FF0000"/>
                </a:solidFill>
              </a:rPr>
              <a:t>,x</a:t>
            </a:r>
            <a:r>
              <a:rPr lang="en-US" sz="2400" baseline="-250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,x</a:t>
            </a:r>
            <a:r>
              <a:rPr lang="en-US" sz="2400" baseline="-25000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>
                <a:solidFill>
                  <a:srgbClr val="FF0000"/>
                </a:solidFill>
              </a:rPr>
              <a:t>,…)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2140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Globally Reduce</a:t>
            </a: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55" name="Oval 54"/>
          <p:cNvSpPr/>
          <p:nvPr/>
        </p:nvSpPr>
        <p:spPr>
          <a:xfrm>
            <a:off x="838200" y="3276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838200" y="3733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38200" y="4191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838200" y="4648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38200" y="5105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38200" y="5562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990600" y="2895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295400" y="2362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295400" y="2819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295400" y="3276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295400" y="3733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295400" y="4191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1295400" y="4648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1295400" y="5105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295400" y="5562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447800" y="1981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752600" y="1447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752600" y="1905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752600" y="2362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1752600" y="2819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752600" y="3276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752600" y="3733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752600" y="4191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752600" y="4648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752600" y="5105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2209800" y="1447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2209800" y="1905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2209800" y="2362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209800" y="2819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209800" y="3276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209800" y="3733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2209800" y="4191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209800" y="4648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209800" y="5105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2667000" y="2362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667000" y="2819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667000" y="3276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667000" y="3733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2667000" y="4191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2667000" y="4648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2667000" y="5105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2667000" y="5562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2514600" y="1981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3124200" y="3276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124200" y="37338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3124200" y="4191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124200" y="46482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124200" y="51054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124200" y="5562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2971800" y="2895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Brace 119"/>
          <p:cNvSpPr/>
          <p:nvPr/>
        </p:nvSpPr>
        <p:spPr>
          <a:xfrm>
            <a:off x="3733800" y="1219200"/>
            <a:ext cx="457200" cy="46482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4419600" y="3276600"/>
            <a:ext cx="173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f/(x</a:t>
            </a:r>
            <a:r>
              <a:rPr lang="en-US" sz="2400" baseline="-25000" dirty="0" smtClean="0">
                <a:solidFill>
                  <a:srgbClr val="FF0000"/>
                </a:solidFill>
              </a:rPr>
              <a:t>1</a:t>
            </a:r>
            <a:r>
              <a:rPr lang="en-US" sz="2400" dirty="0" smtClean="0">
                <a:solidFill>
                  <a:srgbClr val="FF0000"/>
                </a:solidFill>
              </a:rPr>
              <a:t>,x</a:t>
            </a:r>
            <a:r>
              <a:rPr lang="en-US" sz="2400" baseline="-250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,x</a:t>
            </a:r>
            <a:r>
              <a:rPr lang="en-US" sz="2400" baseline="-25000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>
                <a:solidFill>
                  <a:srgbClr val="FF0000"/>
                </a:solidFill>
              </a:rPr>
              <a:t>,…)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853131"/>
      </p:ext>
    </p:extLst>
  </p:cSld>
  <p:clrMapOvr>
    <a:masterClrMapping/>
  </p:clrMapOvr>
  <p:transition xmlns:p14="http://schemas.microsoft.com/office/powerpoint/2010/main" advClick="0" advTm="2000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505 0.28902 " pathEditMode="relative" ptsTypes="AA">
                                      <p:cBhvr>
                                        <p:cTn id="6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504 0.28902 " pathEditMode="relative" ptsTypes="AA">
                                      <p:cBhvr>
                                        <p:cTn id="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838 0.21121 " pathEditMode="relative" ptsTypes="AA">
                                      <p:cBhvr>
                                        <p:cTn id="1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505 0.22233 " pathEditMode="relative" ptsTypes="AA">
                                      <p:cBhvr>
                                        <p:cTn id="1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504 0.22233 " pathEditMode="relative" ptsTypes="AA">
                                      <p:cBhvr>
                                        <p:cTn id="1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917 0.21121 " pathEditMode="relative" ptsTypes="AA">
                                      <p:cBhvr>
                                        <p:cTn id="1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05 0.15563 " pathEditMode="relative" ptsTypes="AA">
                                      <p:cBhvr>
                                        <p:cTn id="1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505 0.15563 " pathEditMode="relative" ptsTypes="AA">
                                      <p:cBhvr>
                                        <p:cTn id="20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504 0.15563 " pathEditMode="relative" ptsTypes="AA">
                                      <p:cBhvr>
                                        <p:cTn id="22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503 0.15563 " pathEditMode="relative" ptsTypes="AA">
                                      <p:cBhvr>
                                        <p:cTn id="24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839 0.07782 " pathEditMode="relative" ptsTypes="AA">
                                      <p:cBhvr>
                                        <p:cTn id="2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169 0.07782 " pathEditMode="relative" ptsTypes="AA">
                                      <p:cBhvr>
                                        <p:cTn id="28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503 0.08893 " pathEditMode="relative" ptsTypes="AA">
                                      <p:cBhvr>
                                        <p:cTn id="30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5 0.08889 " pathEditMode="relative" ptsTypes="AA">
                                      <p:cBhvr>
                                        <p:cTn id="3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5 0.08889 " pathEditMode="relative" ptsTypes="AA">
                                      <p:cBhvr>
                                        <p:cTn id="3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489 0.08891 " pathEditMode="relative" ptsTypes="AA">
                                      <p:cBhvr>
                                        <p:cTn id="3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02 0.02223 " pathEditMode="relative" ptsTypes="AA">
                                      <p:cBhvr>
                                        <p:cTn id="38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503 0.02223 " pathEditMode="relative" ptsTypes="AA">
                                      <p:cBhvr>
                                        <p:cTn id="40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504 0.02223 " pathEditMode="relative" ptsTypes="AA">
                                      <p:cBhvr>
                                        <p:cTn id="4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505 0.02223 " pathEditMode="relative" ptsTypes="AA">
                                      <p:cBhvr>
                                        <p:cTn id="44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05 0.02223 " pathEditMode="relative" ptsTypes="AA">
                                      <p:cBhvr>
                                        <p:cTn id="4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506 0.02223 " pathEditMode="relative" ptsTypes="AA">
                                      <p:cBhvr>
                                        <p:cTn id="4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02 -0.04446 " pathEditMode="relative" ptsTypes="AA">
                                      <p:cBhvr>
                                        <p:cTn id="50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503 -0.04446 " pathEditMode="relative" ptsTypes="AA">
                                      <p:cBhvr>
                                        <p:cTn id="5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504 -0.04446 " pathEditMode="relative" ptsTypes="AA">
                                      <p:cBhvr>
                                        <p:cTn id="5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505 -0.04446 " pathEditMode="relative" ptsTypes="AA">
                                      <p:cBhvr>
                                        <p:cTn id="56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05 -0.04446 " pathEditMode="relative" ptsTypes="AA">
                                      <p:cBhvr>
                                        <p:cTn id="5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506 -0.04446 " pathEditMode="relative" ptsTypes="AA">
                                      <p:cBhvr>
                                        <p:cTn id="6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02 -0.11116 " pathEditMode="relative" ptsTypes="AA">
                                      <p:cBhvr>
                                        <p:cTn id="62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503 -0.11116 " pathEditMode="relative" ptsTypes="AA">
                                      <p:cBhvr>
                                        <p:cTn id="6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504 -0.11116 " pathEditMode="relative" ptsTypes="AA">
                                      <p:cBhvr>
                                        <p:cTn id="6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505 -0.11116 " pathEditMode="relative" ptsTypes="AA">
                                      <p:cBhvr>
                                        <p:cTn id="6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05 -0.11116 " pathEditMode="relative" ptsTypes="AA">
                                      <p:cBhvr>
                                        <p:cTn id="70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506 -0.11116 " pathEditMode="relative" ptsTypes="AA">
                                      <p:cBhvr>
                                        <p:cTn id="7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02 -0.17786 " pathEditMode="relative" ptsTypes="AA">
                                      <p:cBhvr>
                                        <p:cTn id="74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503 -0.17786 " pathEditMode="relative" ptsTypes="AA">
                                      <p:cBhvr>
                                        <p:cTn id="7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504 -0.17786 " pathEditMode="relative" ptsTypes="AA">
                                      <p:cBhvr>
                                        <p:cTn id="78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505 -0.17786 " pathEditMode="relative" ptsTypes="AA">
                                      <p:cBhvr>
                                        <p:cTn id="80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05 -0.17786 " pathEditMode="relative" ptsTypes="AA">
                                      <p:cBhvr>
                                        <p:cTn id="82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506 -0.17786 " pathEditMode="relative" ptsTypes="AA">
                                      <p:cBhvr>
                                        <p:cTn id="8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02 -0.24456 " pathEditMode="relative" ptsTypes="AA">
                                      <p:cBhvr>
                                        <p:cTn id="8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503 -0.24456 " pathEditMode="relative" ptsTypes="AA">
                                      <p:cBhvr>
                                        <p:cTn id="88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504 -0.24456 " pathEditMode="relative" ptsTypes="AA">
                                      <p:cBhvr>
                                        <p:cTn id="90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505 -0.24456 " pathEditMode="relative" ptsTypes="AA">
                                      <p:cBhvr>
                                        <p:cTn id="9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05 -0.24456 " pathEditMode="relative" ptsTypes="AA">
                                      <p:cBhvr>
                                        <p:cTn id="9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506 -0.24456 " pathEditMode="relative" ptsTypes="AA">
                                      <p:cBhvr>
                                        <p:cTn id="9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02 -0.31125 " pathEditMode="relative" ptsTypes="AA">
                                      <p:cBhvr>
                                        <p:cTn id="98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503 -0.31125 " pathEditMode="relative" ptsTypes="AA">
                                      <p:cBhvr>
                                        <p:cTn id="100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05 -0.31125 " pathEditMode="relative" ptsTypes="AA">
                                      <p:cBhvr>
                                        <p:cTn id="10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506 -0.31125 " pathEditMode="relative" ptsTypes="AA">
                                      <p:cBhvr>
                                        <p:cTn id="10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1" animBg="1"/>
      <p:bldP spid="71" grpId="1" animBg="1"/>
      <p:bldP spid="72" grpId="1" animBg="1"/>
      <p:bldP spid="73" grpId="1" animBg="1"/>
      <p:bldP spid="74" grpId="1" animBg="1"/>
      <p:bldP spid="75" grpId="1" animBg="1"/>
      <p:bldP spid="76" grpId="1" animBg="1"/>
      <p:bldP spid="77" grpId="1" animBg="1"/>
      <p:bldP spid="78" grpId="1" animBg="1"/>
      <p:bldP spid="79" grpId="1" animBg="1"/>
      <p:bldP spid="80" grpId="1" animBg="1"/>
      <p:bldP spid="81" grpId="1" animBg="1"/>
      <p:bldP spid="82" grpId="1" animBg="1"/>
      <p:bldP spid="83" grpId="1" animBg="1"/>
      <p:bldP spid="84" grpId="1" animBg="1"/>
      <p:bldP spid="85" grpId="1" animBg="1"/>
      <p:bldP spid="86" grpId="1" animBg="1"/>
      <p:bldP spid="87" grpId="1" animBg="1"/>
      <p:bldP spid="88" grpId="1" animBg="1"/>
      <p:bldP spid="89" grpId="1" animBg="1"/>
      <p:bldP spid="90" grpId="1" animBg="1"/>
      <p:bldP spid="91" grpId="1" animBg="1"/>
      <p:bldP spid="92" grpId="1" animBg="1"/>
      <p:bldP spid="93" grpId="1" animBg="1"/>
      <p:bldP spid="94" grpId="1" animBg="1"/>
      <p:bldP spid="95" grpId="1" animBg="1"/>
      <p:bldP spid="96" grpId="1" animBg="1"/>
      <p:bldP spid="97" grpId="1" animBg="1"/>
      <p:bldP spid="98" grpId="1" animBg="1"/>
      <p:bldP spid="99" grpId="1" animBg="1"/>
      <p:bldP spid="100" grpId="1" animBg="1"/>
      <p:bldP spid="101" grpId="1" animBg="1"/>
      <p:bldP spid="102" grpId="1" animBg="1"/>
      <p:bldP spid="103" grpId="1" animBg="1"/>
      <p:bldP spid="104" grpId="1" animBg="1"/>
      <p:bldP spid="105" grpId="1" animBg="1"/>
      <p:bldP spid="106" grpId="1" animBg="1"/>
      <p:bldP spid="107" grpId="1" animBg="1"/>
      <p:bldP spid="108" grpId="1" animBg="1"/>
      <p:bldP spid="109" grpId="1" animBg="1"/>
      <p:bldP spid="110" grpId="1" animBg="1"/>
      <p:bldP spid="111" grpId="1" animBg="1"/>
      <p:bldP spid="112" grpId="1" animBg="1"/>
      <p:bldP spid="113" grpId="1" animBg="1"/>
      <p:bldP spid="114" grpId="1" animBg="1"/>
      <p:bldP spid="115" grpId="1" animBg="1"/>
      <p:bldP spid="116" grpId="1" animBg="1"/>
      <p:bldP spid="117" grpId="1" animBg="1"/>
      <p:bldP spid="118" grpId="1" animBg="1"/>
      <p:bldP spid="119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Globally Reduce</a:t>
            </a: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632193" y="6019800"/>
            <a:ext cx="85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120" name="Right Brace 119"/>
          <p:cNvSpPr/>
          <p:nvPr/>
        </p:nvSpPr>
        <p:spPr>
          <a:xfrm>
            <a:off x="3733800" y="1219200"/>
            <a:ext cx="457200" cy="46482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4419600" y="3276600"/>
            <a:ext cx="173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f/(x</a:t>
            </a:r>
            <a:r>
              <a:rPr lang="en-US" sz="2400" baseline="-25000" dirty="0" smtClean="0">
                <a:solidFill>
                  <a:srgbClr val="FF0000"/>
                </a:solidFill>
              </a:rPr>
              <a:t>1</a:t>
            </a:r>
            <a:r>
              <a:rPr lang="en-US" sz="2400" dirty="0" smtClean="0">
                <a:solidFill>
                  <a:srgbClr val="FF0000"/>
                </a:solidFill>
              </a:rPr>
              <a:t>,x</a:t>
            </a:r>
            <a:r>
              <a:rPr lang="en-US" sz="2400" baseline="-250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,x</a:t>
            </a:r>
            <a:r>
              <a:rPr lang="en-US" sz="2400" baseline="-25000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>
                <a:solidFill>
                  <a:srgbClr val="FF0000"/>
                </a:solidFill>
              </a:rPr>
              <a:t>,…)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267200" y="34290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0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796E-6 2.15377E-6 L 0.23338 2.1537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Globally Reduce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261629"/>
              </p:ext>
            </p:extLst>
          </p:nvPr>
        </p:nvGraphicFramePr>
        <p:xfrm>
          <a:off x="457200" y="1279525"/>
          <a:ext cx="8229600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800"/>
                <a:gridCol w="563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Separable Element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Any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Point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None in output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Cell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None in output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Field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All</a:t>
                      </a:r>
                      <a:r>
                        <a:rPr lang="en-US" sz="2400" baseline="0" dirty="0" smtClean="0"/>
                        <a:t> to 1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Collective Work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Global Reduction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Algorithms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Histogram</a:t>
                      </a:r>
                    </a:p>
                    <a:p>
                      <a:r>
                        <a:rPr lang="en-US" sz="2400" dirty="0" smtClean="0"/>
                        <a:t>Integrate</a:t>
                      </a:r>
                    </a:p>
                    <a:p>
                      <a:r>
                        <a:rPr lang="en-US" sz="2400" dirty="0" smtClean="0"/>
                        <a:t>Outline (find bounds)</a:t>
                      </a:r>
                    </a:p>
                    <a:p>
                      <a:r>
                        <a:rPr lang="en-US" sz="2400" dirty="0" smtClean="0"/>
                        <a:t>Statistics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855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Data</a:t>
            </a:r>
            <a:endParaRPr lang="en-US" dirty="0"/>
          </a:p>
        </p:txBody>
      </p:sp>
      <p:grpSp>
        <p:nvGrpSpPr>
          <p:cNvPr id="53" name="Group 52"/>
          <p:cNvGrpSpPr>
            <a:grpSpLocks noChangeAspect="1"/>
          </p:cNvGrpSpPr>
          <p:nvPr/>
        </p:nvGrpSpPr>
        <p:grpSpPr>
          <a:xfrm rot="5400000">
            <a:off x="-228600" y="2209800"/>
            <a:ext cx="4572000" cy="2743200"/>
            <a:chOff x="2590800" y="3429000"/>
            <a:chExt cx="3048000" cy="1828800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>
            <a:off x="4800600" y="2209800"/>
            <a:ext cx="4572000" cy="2743200"/>
            <a:chOff x="2590800" y="3429000"/>
            <a:chExt cx="3048000" cy="1828800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1148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44196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47244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50292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334000" y="3429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505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810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41148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44196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47244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50292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5334000" y="37338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2895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3200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05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100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41148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7244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5029200" y="40386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4"/>
            <p:cNvSpPr>
              <a:spLocks/>
            </p:cNvSpPr>
            <p:nvPr/>
          </p:nvSpPr>
          <p:spPr bwMode="auto">
            <a:xfrm>
              <a:off x="2590800" y="40386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/>
            <p:cNvSpPr>
              <a:spLocks/>
            </p:cNvSpPr>
            <p:nvPr/>
          </p:nvSpPr>
          <p:spPr bwMode="auto">
            <a:xfrm>
              <a:off x="2895600" y="3886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/>
            </p:cNvSpPr>
            <p:nvPr/>
          </p:nvSpPr>
          <p:spPr bwMode="auto">
            <a:xfrm>
              <a:off x="3200400" y="37338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/>
            <p:cNvSpPr>
              <a:spLocks/>
            </p:cNvSpPr>
            <p:nvPr/>
          </p:nvSpPr>
          <p:spPr bwMode="auto">
            <a:xfrm>
              <a:off x="3505200" y="35814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/>
            <p:cNvSpPr>
              <a:spLocks/>
            </p:cNvSpPr>
            <p:nvPr/>
          </p:nvSpPr>
          <p:spPr bwMode="auto">
            <a:xfrm>
              <a:off x="3810000" y="3429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9"/>
            <p:cNvSpPr>
              <a:spLocks noChangeArrowheads="1"/>
            </p:cNvSpPr>
            <p:nvPr/>
          </p:nvSpPr>
          <p:spPr bwMode="auto">
            <a:xfrm flipV="1">
              <a:off x="41148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30"/>
            <p:cNvSpPr>
              <a:spLocks noChangeArrowheads="1"/>
            </p:cNvSpPr>
            <p:nvPr/>
          </p:nvSpPr>
          <p:spPr bwMode="auto">
            <a:xfrm flipV="1">
              <a:off x="44196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 flipV="1">
              <a:off x="47244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32"/>
            <p:cNvSpPr>
              <a:spLocks noChangeArrowheads="1"/>
            </p:cNvSpPr>
            <p:nvPr/>
          </p:nvSpPr>
          <p:spPr bwMode="auto">
            <a:xfrm flipV="1">
              <a:off x="50292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33"/>
            <p:cNvSpPr>
              <a:spLocks noChangeArrowheads="1"/>
            </p:cNvSpPr>
            <p:nvPr/>
          </p:nvSpPr>
          <p:spPr bwMode="auto">
            <a:xfrm flipV="1">
              <a:off x="5334000" y="49530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 flipV="1">
              <a:off x="3505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35"/>
            <p:cNvSpPr>
              <a:spLocks noChangeArrowheads="1"/>
            </p:cNvSpPr>
            <p:nvPr/>
          </p:nvSpPr>
          <p:spPr bwMode="auto">
            <a:xfrm flipV="1">
              <a:off x="3810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 flipV="1">
              <a:off x="41148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37"/>
            <p:cNvSpPr>
              <a:spLocks noChangeArrowheads="1"/>
            </p:cNvSpPr>
            <p:nvPr/>
          </p:nvSpPr>
          <p:spPr bwMode="auto">
            <a:xfrm flipV="1">
              <a:off x="44196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38"/>
            <p:cNvSpPr>
              <a:spLocks noChangeArrowheads="1"/>
            </p:cNvSpPr>
            <p:nvPr/>
          </p:nvSpPr>
          <p:spPr bwMode="auto">
            <a:xfrm flipV="1">
              <a:off x="47244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39"/>
            <p:cNvSpPr>
              <a:spLocks noChangeArrowheads="1"/>
            </p:cNvSpPr>
            <p:nvPr/>
          </p:nvSpPr>
          <p:spPr bwMode="auto">
            <a:xfrm flipV="1">
              <a:off x="50292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40"/>
            <p:cNvSpPr>
              <a:spLocks noChangeArrowheads="1"/>
            </p:cNvSpPr>
            <p:nvPr/>
          </p:nvSpPr>
          <p:spPr bwMode="auto">
            <a:xfrm flipV="1">
              <a:off x="5334000" y="46482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41"/>
            <p:cNvSpPr>
              <a:spLocks noChangeArrowheads="1"/>
            </p:cNvSpPr>
            <p:nvPr/>
          </p:nvSpPr>
          <p:spPr bwMode="auto">
            <a:xfrm flipV="1">
              <a:off x="2895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 flipV="1">
              <a:off x="3200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 flipV="1">
              <a:off x="3505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 flipV="1">
              <a:off x="38100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45"/>
            <p:cNvSpPr>
              <a:spLocks noChangeArrowheads="1"/>
            </p:cNvSpPr>
            <p:nvPr/>
          </p:nvSpPr>
          <p:spPr bwMode="auto">
            <a:xfrm flipV="1">
              <a:off x="41148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46"/>
            <p:cNvSpPr>
              <a:spLocks noChangeArrowheads="1"/>
            </p:cNvSpPr>
            <p:nvPr/>
          </p:nvSpPr>
          <p:spPr bwMode="auto">
            <a:xfrm flipV="1">
              <a:off x="44196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 flipV="1">
              <a:off x="47244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 flipV="1">
              <a:off x="5029200" y="4343400"/>
              <a:ext cx="304800" cy="3048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49"/>
            <p:cNvSpPr>
              <a:spLocks/>
            </p:cNvSpPr>
            <p:nvPr/>
          </p:nvSpPr>
          <p:spPr bwMode="auto">
            <a:xfrm flipV="1">
              <a:off x="2590800" y="43434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0"/>
            <p:cNvSpPr>
              <a:spLocks/>
            </p:cNvSpPr>
            <p:nvPr/>
          </p:nvSpPr>
          <p:spPr bwMode="auto">
            <a:xfrm flipV="1">
              <a:off x="2895600" y="46482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1"/>
            <p:cNvSpPr>
              <a:spLocks/>
            </p:cNvSpPr>
            <p:nvPr/>
          </p:nvSpPr>
          <p:spPr bwMode="auto">
            <a:xfrm flipV="1">
              <a:off x="3200400" y="46482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2"/>
            <p:cNvSpPr>
              <a:spLocks/>
            </p:cNvSpPr>
            <p:nvPr/>
          </p:nvSpPr>
          <p:spPr bwMode="auto">
            <a:xfrm flipV="1">
              <a:off x="3505200" y="4953000"/>
              <a:ext cx="304800" cy="152400"/>
            </a:xfrm>
            <a:custGeom>
              <a:avLst/>
              <a:gdLst>
                <a:gd name="T0" fmla="*/ 0 w 192"/>
                <a:gd name="T1" fmla="*/ 2147483647 h 96"/>
                <a:gd name="T2" fmla="*/ 2147483647 w 192"/>
                <a:gd name="T3" fmla="*/ 2147483647 h 96"/>
                <a:gd name="T4" fmla="*/ 2147483647 w 192"/>
                <a:gd name="T5" fmla="*/ 0 h 96"/>
                <a:gd name="T6" fmla="*/ 0 w 192"/>
                <a:gd name="T7" fmla="*/ 2147483647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3"/>
            <p:cNvSpPr>
              <a:spLocks/>
            </p:cNvSpPr>
            <p:nvPr/>
          </p:nvSpPr>
          <p:spPr bwMode="auto">
            <a:xfrm flipV="1">
              <a:off x="3810000" y="4953000"/>
              <a:ext cx="304800" cy="304800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0 h 192"/>
                <a:gd name="T6" fmla="*/ 0 w 192"/>
                <a:gd name="T7" fmla="*/ 2147483647 h 192"/>
                <a:gd name="T8" fmla="*/ 0 w 192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925274" y="6019800"/>
            <a:ext cx="2264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Search Structure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546728" y="6019800"/>
            <a:ext cx="107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114" name="Oval 113"/>
          <p:cNvSpPr/>
          <p:nvPr/>
        </p:nvSpPr>
        <p:spPr>
          <a:xfrm>
            <a:off x="7315200" y="2895600"/>
            <a:ext cx="152400" cy="152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2057400" y="281940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x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2286000" y="2895600"/>
            <a:ext cx="152400" cy="152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2362200" y="1981200"/>
            <a:ext cx="5029200" cy="914400"/>
            <a:chOff x="2362200" y="1981200"/>
            <a:chExt cx="5029200" cy="914400"/>
          </a:xfrm>
        </p:grpSpPr>
        <p:cxnSp>
          <p:nvCxnSpPr>
            <p:cNvPr id="108" name="Curved Connector 107"/>
            <p:cNvCxnSpPr>
              <a:stCxn id="114" idx="0"/>
            </p:cNvCxnSpPr>
            <p:nvPr/>
          </p:nvCxnSpPr>
          <p:spPr>
            <a:xfrm rot="16200000" flipV="1">
              <a:off x="5676900" y="1181100"/>
              <a:ext cx="914400" cy="2514600"/>
            </a:xfrm>
            <a:prstGeom prst="curved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urved Connector 109"/>
            <p:cNvCxnSpPr>
              <a:endCxn id="116" idx="0"/>
            </p:cNvCxnSpPr>
            <p:nvPr/>
          </p:nvCxnSpPr>
          <p:spPr>
            <a:xfrm rot="10800000" flipV="1">
              <a:off x="2362200" y="1981200"/>
              <a:ext cx="2514600" cy="91440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extBox 120"/>
          <p:cNvSpPr txBox="1"/>
          <p:nvPr/>
        </p:nvSpPr>
        <p:spPr>
          <a:xfrm>
            <a:off x="7467600" y="2743200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f(x)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4159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 animBg="1"/>
      <p:bldP spid="1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Data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8867173"/>
              </p:ext>
            </p:extLst>
          </p:nvPr>
        </p:nvGraphicFramePr>
        <p:xfrm>
          <a:off x="457200" y="1279525"/>
          <a:ext cx="82296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800"/>
                <a:gridCol w="563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Separable Element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Point, key, or query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Point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Identity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Cell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Identity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Field Mapping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query to 1 output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Collective Work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Building query structure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ExampleStreamTrac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10000"/>
            <a:ext cx="3200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592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466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057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Accelerators and other emerging architectures use massive threading that takes parallelism to a whole different scale</a:t>
            </a:r>
          </a:p>
          <a:p>
            <a:r>
              <a:rPr lang="en-US" dirty="0" smtClean="0"/>
              <a:t>Visualization algorithms can be characterized by:</a:t>
            </a:r>
          </a:p>
          <a:p>
            <a:pPr lvl="1"/>
            <a:r>
              <a:rPr lang="en-US" dirty="0" smtClean="0"/>
              <a:t>How data is separated</a:t>
            </a:r>
          </a:p>
          <a:p>
            <a:pPr lvl="1"/>
            <a:r>
              <a:rPr lang="en-US" dirty="0" smtClean="0"/>
              <a:t>How input elements are mapped to output elements</a:t>
            </a:r>
          </a:p>
          <a:p>
            <a:pPr lvl="1"/>
            <a:r>
              <a:rPr lang="en-US" dirty="0" smtClean="0"/>
              <a:t>What collective work is performed</a:t>
            </a:r>
          </a:p>
          <a:p>
            <a:r>
              <a:rPr lang="en-US" dirty="0" smtClean="0"/>
              <a:t>Algorithms that share all three characterizations can be implemented with similar mechanisms</a:t>
            </a:r>
          </a:p>
          <a:p>
            <a:pPr lvl="1"/>
            <a:r>
              <a:rPr lang="en-US" dirty="0" smtClean="0"/>
              <a:t>We can exploit this observation to implement new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972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107" charset="-128"/>
              </a:rPr>
              <a:t>Data Parallel Visualization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990600"/>
          </a:xfrm>
        </p:spPr>
        <p:txBody>
          <a:bodyPr/>
          <a:lstStyle/>
          <a:p>
            <a:r>
              <a:rPr lang="en-US" dirty="0" smtClean="0">
                <a:ea typeface="ＭＳ Ｐゴシック" pitchFamily="-107" charset="-128"/>
              </a:rPr>
              <a:t>Duplicate processes run independently on different partitions of data.</a:t>
            </a:r>
          </a:p>
        </p:txBody>
      </p:sp>
      <p:grpSp>
        <p:nvGrpSpPr>
          <p:cNvPr id="217092" name="Group 4"/>
          <p:cNvGrpSpPr>
            <a:grpSpLocks/>
          </p:cNvGrpSpPr>
          <p:nvPr/>
        </p:nvGrpSpPr>
        <p:grpSpPr bwMode="auto">
          <a:xfrm>
            <a:off x="2590800" y="3429000"/>
            <a:ext cx="3048000" cy="1828800"/>
            <a:chOff x="1632" y="2160"/>
            <a:chExt cx="1920" cy="1152"/>
          </a:xfrm>
        </p:grpSpPr>
        <p:sp>
          <p:nvSpPr>
            <p:cNvPr id="217129" name="Rectangle 5"/>
            <p:cNvSpPr>
              <a:spLocks noChangeArrowheads="1"/>
            </p:cNvSpPr>
            <p:nvPr/>
          </p:nvSpPr>
          <p:spPr bwMode="auto">
            <a:xfrm>
              <a:off x="2592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30" name="Rectangle 6"/>
            <p:cNvSpPr>
              <a:spLocks noChangeArrowheads="1"/>
            </p:cNvSpPr>
            <p:nvPr/>
          </p:nvSpPr>
          <p:spPr bwMode="auto">
            <a:xfrm>
              <a:off x="2784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31" name="Rectangle 7"/>
            <p:cNvSpPr>
              <a:spLocks noChangeArrowheads="1"/>
            </p:cNvSpPr>
            <p:nvPr/>
          </p:nvSpPr>
          <p:spPr bwMode="auto">
            <a:xfrm>
              <a:off x="2976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32" name="Rectangle 8"/>
            <p:cNvSpPr>
              <a:spLocks noChangeArrowheads="1"/>
            </p:cNvSpPr>
            <p:nvPr/>
          </p:nvSpPr>
          <p:spPr bwMode="auto">
            <a:xfrm>
              <a:off x="3168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33" name="Rectangle 9"/>
            <p:cNvSpPr>
              <a:spLocks noChangeArrowheads="1"/>
            </p:cNvSpPr>
            <p:nvPr/>
          </p:nvSpPr>
          <p:spPr bwMode="auto">
            <a:xfrm>
              <a:off x="3360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34" name="Rectangle 10"/>
            <p:cNvSpPr>
              <a:spLocks noChangeArrowheads="1"/>
            </p:cNvSpPr>
            <p:nvPr/>
          </p:nvSpPr>
          <p:spPr bwMode="auto">
            <a:xfrm>
              <a:off x="2208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35" name="Rectangle 11"/>
            <p:cNvSpPr>
              <a:spLocks noChangeArrowheads="1"/>
            </p:cNvSpPr>
            <p:nvPr/>
          </p:nvSpPr>
          <p:spPr bwMode="auto">
            <a:xfrm>
              <a:off x="2400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36" name="Rectangle 12"/>
            <p:cNvSpPr>
              <a:spLocks noChangeArrowheads="1"/>
            </p:cNvSpPr>
            <p:nvPr/>
          </p:nvSpPr>
          <p:spPr bwMode="auto">
            <a:xfrm>
              <a:off x="2592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37" name="Rectangle 13"/>
            <p:cNvSpPr>
              <a:spLocks noChangeArrowheads="1"/>
            </p:cNvSpPr>
            <p:nvPr/>
          </p:nvSpPr>
          <p:spPr bwMode="auto">
            <a:xfrm>
              <a:off x="2784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38" name="Rectangle 14"/>
            <p:cNvSpPr>
              <a:spLocks noChangeArrowheads="1"/>
            </p:cNvSpPr>
            <p:nvPr/>
          </p:nvSpPr>
          <p:spPr bwMode="auto">
            <a:xfrm>
              <a:off x="2976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39" name="Rectangle 15"/>
            <p:cNvSpPr>
              <a:spLocks noChangeArrowheads="1"/>
            </p:cNvSpPr>
            <p:nvPr/>
          </p:nvSpPr>
          <p:spPr bwMode="auto">
            <a:xfrm>
              <a:off x="3168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40" name="Rectangle 16"/>
            <p:cNvSpPr>
              <a:spLocks noChangeArrowheads="1"/>
            </p:cNvSpPr>
            <p:nvPr/>
          </p:nvSpPr>
          <p:spPr bwMode="auto">
            <a:xfrm>
              <a:off x="3360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41" name="Rectangle 17"/>
            <p:cNvSpPr>
              <a:spLocks noChangeArrowheads="1"/>
            </p:cNvSpPr>
            <p:nvPr/>
          </p:nvSpPr>
          <p:spPr bwMode="auto">
            <a:xfrm>
              <a:off x="1824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42" name="Rectangle 18"/>
            <p:cNvSpPr>
              <a:spLocks noChangeArrowheads="1"/>
            </p:cNvSpPr>
            <p:nvPr/>
          </p:nvSpPr>
          <p:spPr bwMode="auto">
            <a:xfrm>
              <a:off x="2016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43" name="Rectangle 19"/>
            <p:cNvSpPr>
              <a:spLocks noChangeArrowheads="1"/>
            </p:cNvSpPr>
            <p:nvPr/>
          </p:nvSpPr>
          <p:spPr bwMode="auto">
            <a:xfrm>
              <a:off x="2208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44" name="Rectangle 20"/>
            <p:cNvSpPr>
              <a:spLocks noChangeArrowheads="1"/>
            </p:cNvSpPr>
            <p:nvPr/>
          </p:nvSpPr>
          <p:spPr bwMode="auto">
            <a:xfrm>
              <a:off x="2400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45" name="Rectangle 21"/>
            <p:cNvSpPr>
              <a:spLocks noChangeArrowheads="1"/>
            </p:cNvSpPr>
            <p:nvPr/>
          </p:nvSpPr>
          <p:spPr bwMode="auto">
            <a:xfrm>
              <a:off x="2592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46" name="Rectangle 22"/>
            <p:cNvSpPr>
              <a:spLocks noChangeArrowheads="1"/>
            </p:cNvSpPr>
            <p:nvPr/>
          </p:nvSpPr>
          <p:spPr bwMode="auto">
            <a:xfrm>
              <a:off x="2784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47" name="Rectangle 23"/>
            <p:cNvSpPr>
              <a:spLocks noChangeArrowheads="1"/>
            </p:cNvSpPr>
            <p:nvPr/>
          </p:nvSpPr>
          <p:spPr bwMode="auto">
            <a:xfrm>
              <a:off x="2976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48" name="Rectangle 24"/>
            <p:cNvSpPr>
              <a:spLocks noChangeArrowheads="1"/>
            </p:cNvSpPr>
            <p:nvPr/>
          </p:nvSpPr>
          <p:spPr bwMode="auto">
            <a:xfrm>
              <a:off x="3168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49" name="Freeform 25"/>
            <p:cNvSpPr>
              <a:spLocks/>
            </p:cNvSpPr>
            <p:nvPr/>
          </p:nvSpPr>
          <p:spPr bwMode="auto">
            <a:xfrm>
              <a:off x="1632" y="2544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50" name="Freeform 26"/>
            <p:cNvSpPr>
              <a:spLocks/>
            </p:cNvSpPr>
            <p:nvPr/>
          </p:nvSpPr>
          <p:spPr bwMode="auto">
            <a:xfrm>
              <a:off x="1824" y="244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51" name="Freeform 27"/>
            <p:cNvSpPr>
              <a:spLocks/>
            </p:cNvSpPr>
            <p:nvPr/>
          </p:nvSpPr>
          <p:spPr bwMode="auto">
            <a:xfrm>
              <a:off x="2016" y="235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52" name="Freeform 28"/>
            <p:cNvSpPr>
              <a:spLocks/>
            </p:cNvSpPr>
            <p:nvPr/>
          </p:nvSpPr>
          <p:spPr bwMode="auto">
            <a:xfrm>
              <a:off x="2208" y="225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53" name="Freeform 29"/>
            <p:cNvSpPr>
              <a:spLocks/>
            </p:cNvSpPr>
            <p:nvPr/>
          </p:nvSpPr>
          <p:spPr bwMode="auto">
            <a:xfrm>
              <a:off x="2400" y="2160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54" name="Rectangle 30"/>
            <p:cNvSpPr>
              <a:spLocks noChangeArrowheads="1"/>
            </p:cNvSpPr>
            <p:nvPr/>
          </p:nvSpPr>
          <p:spPr bwMode="auto">
            <a:xfrm flipV="1">
              <a:off x="2592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55" name="Rectangle 31"/>
            <p:cNvSpPr>
              <a:spLocks noChangeArrowheads="1"/>
            </p:cNvSpPr>
            <p:nvPr/>
          </p:nvSpPr>
          <p:spPr bwMode="auto">
            <a:xfrm flipV="1">
              <a:off x="2784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56" name="Rectangle 32"/>
            <p:cNvSpPr>
              <a:spLocks noChangeArrowheads="1"/>
            </p:cNvSpPr>
            <p:nvPr/>
          </p:nvSpPr>
          <p:spPr bwMode="auto">
            <a:xfrm flipV="1">
              <a:off x="2976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57" name="Rectangle 33"/>
            <p:cNvSpPr>
              <a:spLocks noChangeArrowheads="1"/>
            </p:cNvSpPr>
            <p:nvPr/>
          </p:nvSpPr>
          <p:spPr bwMode="auto">
            <a:xfrm flipV="1">
              <a:off x="3168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58" name="Rectangle 34"/>
            <p:cNvSpPr>
              <a:spLocks noChangeArrowheads="1"/>
            </p:cNvSpPr>
            <p:nvPr/>
          </p:nvSpPr>
          <p:spPr bwMode="auto">
            <a:xfrm flipV="1">
              <a:off x="3360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59" name="Rectangle 35"/>
            <p:cNvSpPr>
              <a:spLocks noChangeArrowheads="1"/>
            </p:cNvSpPr>
            <p:nvPr/>
          </p:nvSpPr>
          <p:spPr bwMode="auto">
            <a:xfrm flipV="1">
              <a:off x="2208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60" name="Rectangle 36"/>
            <p:cNvSpPr>
              <a:spLocks noChangeArrowheads="1"/>
            </p:cNvSpPr>
            <p:nvPr/>
          </p:nvSpPr>
          <p:spPr bwMode="auto">
            <a:xfrm flipV="1">
              <a:off x="2400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61" name="Rectangle 37"/>
            <p:cNvSpPr>
              <a:spLocks noChangeArrowheads="1"/>
            </p:cNvSpPr>
            <p:nvPr/>
          </p:nvSpPr>
          <p:spPr bwMode="auto">
            <a:xfrm flipV="1">
              <a:off x="2592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62" name="Rectangle 38"/>
            <p:cNvSpPr>
              <a:spLocks noChangeArrowheads="1"/>
            </p:cNvSpPr>
            <p:nvPr/>
          </p:nvSpPr>
          <p:spPr bwMode="auto">
            <a:xfrm flipV="1">
              <a:off x="2784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63" name="Rectangle 39"/>
            <p:cNvSpPr>
              <a:spLocks noChangeArrowheads="1"/>
            </p:cNvSpPr>
            <p:nvPr/>
          </p:nvSpPr>
          <p:spPr bwMode="auto">
            <a:xfrm flipV="1">
              <a:off x="2976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64" name="Rectangle 40"/>
            <p:cNvSpPr>
              <a:spLocks noChangeArrowheads="1"/>
            </p:cNvSpPr>
            <p:nvPr/>
          </p:nvSpPr>
          <p:spPr bwMode="auto">
            <a:xfrm flipV="1">
              <a:off x="3168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65" name="Rectangle 41"/>
            <p:cNvSpPr>
              <a:spLocks noChangeArrowheads="1"/>
            </p:cNvSpPr>
            <p:nvPr/>
          </p:nvSpPr>
          <p:spPr bwMode="auto">
            <a:xfrm flipV="1">
              <a:off x="3360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66" name="Rectangle 42"/>
            <p:cNvSpPr>
              <a:spLocks noChangeArrowheads="1"/>
            </p:cNvSpPr>
            <p:nvPr/>
          </p:nvSpPr>
          <p:spPr bwMode="auto">
            <a:xfrm flipV="1">
              <a:off x="1824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67" name="Rectangle 43"/>
            <p:cNvSpPr>
              <a:spLocks noChangeArrowheads="1"/>
            </p:cNvSpPr>
            <p:nvPr/>
          </p:nvSpPr>
          <p:spPr bwMode="auto">
            <a:xfrm flipV="1">
              <a:off x="2016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68" name="Rectangle 44"/>
            <p:cNvSpPr>
              <a:spLocks noChangeArrowheads="1"/>
            </p:cNvSpPr>
            <p:nvPr/>
          </p:nvSpPr>
          <p:spPr bwMode="auto">
            <a:xfrm flipV="1">
              <a:off x="2208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69" name="Rectangle 45"/>
            <p:cNvSpPr>
              <a:spLocks noChangeArrowheads="1"/>
            </p:cNvSpPr>
            <p:nvPr/>
          </p:nvSpPr>
          <p:spPr bwMode="auto">
            <a:xfrm flipV="1">
              <a:off x="2400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70" name="Rectangle 46"/>
            <p:cNvSpPr>
              <a:spLocks noChangeArrowheads="1"/>
            </p:cNvSpPr>
            <p:nvPr/>
          </p:nvSpPr>
          <p:spPr bwMode="auto">
            <a:xfrm flipV="1">
              <a:off x="2592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71" name="Rectangle 47"/>
            <p:cNvSpPr>
              <a:spLocks noChangeArrowheads="1"/>
            </p:cNvSpPr>
            <p:nvPr/>
          </p:nvSpPr>
          <p:spPr bwMode="auto">
            <a:xfrm flipV="1">
              <a:off x="2784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72" name="Rectangle 48"/>
            <p:cNvSpPr>
              <a:spLocks noChangeArrowheads="1"/>
            </p:cNvSpPr>
            <p:nvPr/>
          </p:nvSpPr>
          <p:spPr bwMode="auto">
            <a:xfrm flipV="1">
              <a:off x="2976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73" name="Rectangle 49"/>
            <p:cNvSpPr>
              <a:spLocks noChangeArrowheads="1"/>
            </p:cNvSpPr>
            <p:nvPr/>
          </p:nvSpPr>
          <p:spPr bwMode="auto">
            <a:xfrm flipV="1">
              <a:off x="3168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74" name="Freeform 50"/>
            <p:cNvSpPr>
              <a:spLocks/>
            </p:cNvSpPr>
            <p:nvPr/>
          </p:nvSpPr>
          <p:spPr bwMode="auto">
            <a:xfrm flipV="1">
              <a:off x="1632" y="2736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75" name="Freeform 51"/>
            <p:cNvSpPr>
              <a:spLocks/>
            </p:cNvSpPr>
            <p:nvPr/>
          </p:nvSpPr>
          <p:spPr bwMode="auto">
            <a:xfrm flipV="1">
              <a:off x="1824" y="292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76" name="Freeform 52"/>
            <p:cNvSpPr>
              <a:spLocks/>
            </p:cNvSpPr>
            <p:nvPr/>
          </p:nvSpPr>
          <p:spPr bwMode="auto">
            <a:xfrm flipV="1">
              <a:off x="2016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77" name="Freeform 53"/>
            <p:cNvSpPr>
              <a:spLocks/>
            </p:cNvSpPr>
            <p:nvPr/>
          </p:nvSpPr>
          <p:spPr bwMode="auto">
            <a:xfrm flipV="1">
              <a:off x="2208" y="3120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78" name="Freeform 54"/>
            <p:cNvSpPr>
              <a:spLocks/>
            </p:cNvSpPr>
            <p:nvPr/>
          </p:nvSpPr>
          <p:spPr bwMode="auto">
            <a:xfrm flipV="1">
              <a:off x="2400" y="3120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3810000" y="3429000"/>
            <a:ext cx="1828800" cy="914400"/>
            <a:chOff x="3840" y="1776"/>
            <a:chExt cx="1152" cy="576"/>
          </a:xfrm>
          <a:solidFill>
            <a:srgbClr val="FFFF66"/>
          </a:solidFill>
        </p:grpSpPr>
        <p:sp>
          <p:nvSpPr>
            <p:cNvPr id="197673" name="Rectangle 56"/>
            <p:cNvSpPr>
              <a:spLocks noChangeArrowheads="1"/>
            </p:cNvSpPr>
            <p:nvPr/>
          </p:nvSpPr>
          <p:spPr bwMode="auto">
            <a:xfrm>
              <a:off x="4032" y="1776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74" name="Rectangle 57"/>
            <p:cNvSpPr>
              <a:spLocks noChangeArrowheads="1"/>
            </p:cNvSpPr>
            <p:nvPr/>
          </p:nvSpPr>
          <p:spPr bwMode="auto">
            <a:xfrm>
              <a:off x="4224" y="1776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75" name="Rectangle 58"/>
            <p:cNvSpPr>
              <a:spLocks noChangeArrowheads="1"/>
            </p:cNvSpPr>
            <p:nvPr/>
          </p:nvSpPr>
          <p:spPr bwMode="auto">
            <a:xfrm>
              <a:off x="4416" y="1776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76" name="Rectangle 59"/>
            <p:cNvSpPr>
              <a:spLocks noChangeArrowheads="1"/>
            </p:cNvSpPr>
            <p:nvPr/>
          </p:nvSpPr>
          <p:spPr bwMode="auto">
            <a:xfrm>
              <a:off x="4608" y="1776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77" name="Rectangle 60"/>
            <p:cNvSpPr>
              <a:spLocks noChangeArrowheads="1"/>
            </p:cNvSpPr>
            <p:nvPr/>
          </p:nvSpPr>
          <p:spPr bwMode="auto">
            <a:xfrm>
              <a:off x="4800" y="1776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78" name="Rectangle 61"/>
            <p:cNvSpPr>
              <a:spLocks noChangeArrowheads="1"/>
            </p:cNvSpPr>
            <p:nvPr/>
          </p:nvSpPr>
          <p:spPr bwMode="auto">
            <a:xfrm>
              <a:off x="3840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79" name="Rectangle 62"/>
            <p:cNvSpPr>
              <a:spLocks noChangeArrowheads="1"/>
            </p:cNvSpPr>
            <p:nvPr/>
          </p:nvSpPr>
          <p:spPr bwMode="auto">
            <a:xfrm>
              <a:off x="4032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80" name="Rectangle 63"/>
            <p:cNvSpPr>
              <a:spLocks noChangeArrowheads="1"/>
            </p:cNvSpPr>
            <p:nvPr/>
          </p:nvSpPr>
          <p:spPr bwMode="auto">
            <a:xfrm>
              <a:off x="4224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81" name="Rectangle 64"/>
            <p:cNvSpPr>
              <a:spLocks noChangeArrowheads="1"/>
            </p:cNvSpPr>
            <p:nvPr/>
          </p:nvSpPr>
          <p:spPr bwMode="auto">
            <a:xfrm>
              <a:off x="4416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82" name="Rectangle 65"/>
            <p:cNvSpPr>
              <a:spLocks noChangeArrowheads="1"/>
            </p:cNvSpPr>
            <p:nvPr/>
          </p:nvSpPr>
          <p:spPr bwMode="auto">
            <a:xfrm>
              <a:off x="4608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83" name="Rectangle 66"/>
            <p:cNvSpPr>
              <a:spLocks noChangeArrowheads="1"/>
            </p:cNvSpPr>
            <p:nvPr/>
          </p:nvSpPr>
          <p:spPr bwMode="auto">
            <a:xfrm>
              <a:off x="4800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84" name="Rectangle 67"/>
            <p:cNvSpPr>
              <a:spLocks noChangeArrowheads="1"/>
            </p:cNvSpPr>
            <p:nvPr/>
          </p:nvSpPr>
          <p:spPr bwMode="auto">
            <a:xfrm>
              <a:off x="3840" y="2160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85" name="Rectangle 68"/>
            <p:cNvSpPr>
              <a:spLocks noChangeArrowheads="1"/>
            </p:cNvSpPr>
            <p:nvPr/>
          </p:nvSpPr>
          <p:spPr bwMode="auto">
            <a:xfrm>
              <a:off x="4032" y="2160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86" name="Rectangle 69"/>
            <p:cNvSpPr>
              <a:spLocks noChangeArrowheads="1"/>
            </p:cNvSpPr>
            <p:nvPr/>
          </p:nvSpPr>
          <p:spPr bwMode="auto">
            <a:xfrm>
              <a:off x="4224" y="2160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87" name="Rectangle 70"/>
            <p:cNvSpPr>
              <a:spLocks noChangeArrowheads="1"/>
            </p:cNvSpPr>
            <p:nvPr/>
          </p:nvSpPr>
          <p:spPr bwMode="auto">
            <a:xfrm>
              <a:off x="4416" y="2160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88" name="Rectangle 71"/>
            <p:cNvSpPr>
              <a:spLocks noChangeArrowheads="1"/>
            </p:cNvSpPr>
            <p:nvPr/>
          </p:nvSpPr>
          <p:spPr bwMode="auto">
            <a:xfrm>
              <a:off x="4608" y="2160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7689" name="Freeform 72"/>
            <p:cNvSpPr>
              <a:spLocks/>
            </p:cNvSpPr>
            <p:nvPr/>
          </p:nvSpPr>
          <p:spPr bwMode="auto">
            <a:xfrm>
              <a:off x="3840" y="1776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</p:grpSp>
      <p:grpSp>
        <p:nvGrpSpPr>
          <p:cNvPr id="4" name="Group 73"/>
          <p:cNvGrpSpPr>
            <a:grpSpLocks/>
          </p:cNvGrpSpPr>
          <p:nvPr/>
        </p:nvGrpSpPr>
        <p:grpSpPr bwMode="auto">
          <a:xfrm>
            <a:off x="2590800" y="3581400"/>
            <a:ext cx="1219200" cy="1524000"/>
            <a:chOff x="528" y="2256"/>
            <a:chExt cx="768" cy="960"/>
          </a:xfrm>
        </p:grpSpPr>
        <p:sp>
          <p:nvSpPr>
            <p:cNvPr id="217113" name="Rectangle 74"/>
            <p:cNvSpPr>
              <a:spLocks noChangeArrowheads="1"/>
            </p:cNvSpPr>
            <p:nvPr/>
          </p:nvSpPr>
          <p:spPr bwMode="auto">
            <a:xfrm>
              <a:off x="1104" y="2352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14" name="Rectangle 75"/>
            <p:cNvSpPr>
              <a:spLocks noChangeArrowheads="1"/>
            </p:cNvSpPr>
            <p:nvPr/>
          </p:nvSpPr>
          <p:spPr bwMode="auto">
            <a:xfrm>
              <a:off x="720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15" name="Rectangle 76"/>
            <p:cNvSpPr>
              <a:spLocks noChangeArrowheads="1"/>
            </p:cNvSpPr>
            <p:nvPr/>
          </p:nvSpPr>
          <p:spPr bwMode="auto">
            <a:xfrm>
              <a:off x="912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16" name="Rectangle 77"/>
            <p:cNvSpPr>
              <a:spLocks noChangeArrowheads="1"/>
            </p:cNvSpPr>
            <p:nvPr/>
          </p:nvSpPr>
          <p:spPr bwMode="auto">
            <a:xfrm>
              <a:off x="1104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17" name="Freeform 78"/>
            <p:cNvSpPr>
              <a:spLocks/>
            </p:cNvSpPr>
            <p:nvPr/>
          </p:nvSpPr>
          <p:spPr bwMode="auto">
            <a:xfrm>
              <a:off x="528" y="2544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18" name="Freeform 79"/>
            <p:cNvSpPr>
              <a:spLocks/>
            </p:cNvSpPr>
            <p:nvPr/>
          </p:nvSpPr>
          <p:spPr bwMode="auto">
            <a:xfrm>
              <a:off x="720" y="244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19" name="Freeform 80"/>
            <p:cNvSpPr>
              <a:spLocks/>
            </p:cNvSpPr>
            <p:nvPr/>
          </p:nvSpPr>
          <p:spPr bwMode="auto">
            <a:xfrm>
              <a:off x="912" y="235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20" name="Freeform 81"/>
            <p:cNvSpPr>
              <a:spLocks/>
            </p:cNvSpPr>
            <p:nvPr/>
          </p:nvSpPr>
          <p:spPr bwMode="auto">
            <a:xfrm>
              <a:off x="1104" y="225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21" name="Rectangle 82"/>
            <p:cNvSpPr>
              <a:spLocks noChangeArrowheads="1"/>
            </p:cNvSpPr>
            <p:nvPr/>
          </p:nvSpPr>
          <p:spPr bwMode="auto">
            <a:xfrm flipV="1">
              <a:off x="1104" y="2928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22" name="Rectangle 83"/>
            <p:cNvSpPr>
              <a:spLocks noChangeArrowheads="1"/>
            </p:cNvSpPr>
            <p:nvPr/>
          </p:nvSpPr>
          <p:spPr bwMode="auto">
            <a:xfrm flipV="1">
              <a:off x="720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23" name="Rectangle 84"/>
            <p:cNvSpPr>
              <a:spLocks noChangeArrowheads="1"/>
            </p:cNvSpPr>
            <p:nvPr/>
          </p:nvSpPr>
          <p:spPr bwMode="auto">
            <a:xfrm flipV="1">
              <a:off x="912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24" name="Rectangle 85"/>
            <p:cNvSpPr>
              <a:spLocks noChangeArrowheads="1"/>
            </p:cNvSpPr>
            <p:nvPr/>
          </p:nvSpPr>
          <p:spPr bwMode="auto">
            <a:xfrm flipV="1">
              <a:off x="1104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25" name="Freeform 86"/>
            <p:cNvSpPr>
              <a:spLocks/>
            </p:cNvSpPr>
            <p:nvPr/>
          </p:nvSpPr>
          <p:spPr bwMode="auto">
            <a:xfrm flipV="1">
              <a:off x="528" y="2736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26" name="Freeform 87"/>
            <p:cNvSpPr>
              <a:spLocks/>
            </p:cNvSpPr>
            <p:nvPr/>
          </p:nvSpPr>
          <p:spPr bwMode="auto">
            <a:xfrm flipV="1">
              <a:off x="720" y="292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27" name="Freeform 88"/>
            <p:cNvSpPr>
              <a:spLocks/>
            </p:cNvSpPr>
            <p:nvPr/>
          </p:nvSpPr>
          <p:spPr bwMode="auto">
            <a:xfrm flipV="1">
              <a:off x="912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128" name="Freeform 89"/>
            <p:cNvSpPr>
              <a:spLocks/>
            </p:cNvSpPr>
            <p:nvPr/>
          </p:nvSpPr>
          <p:spPr bwMode="auto">
            <a:xfrm flipV="1">
              <a:off x="1104" y="3120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90"/>
          <p:cNvGrpSpPr>
            <a:grpSpLocks/>
          </p:cNvGrpSpPr>
          <p:nvPr/>
        </p:nvGrpSpPr>
        <p:grpSpPr bwMode="auto">
          <a:xfrm>
            <a:off x="3810000" y="4343400"/>
            <a:ext cx="1828800" cy="914400"/>
            <a:chOff x="3840" y="2928"/>
            <a:chExt cx="1152" cy="576"/>
          </a:xfrm>
        </p:grpSpPr>
        <p:sp>
          <p:nvSpPr>
            <p:cNvPr id="217096" name="Rectangle 91"/>
            <p:cNvSpPr>
              <a:spLocks noChangeArrowheads="1"/>
            </p:cNvSpPr>
            <p:nvPr/>
          </p:nvSpPr>
          <p:spPr bwMode="auto">
            <a:xfrm flipV="1">
              <a:off x="4032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097" name="Rectangle 92"/>
            <p:cNvSpPr>
              <a:spLocks noChangeArrowheads="1"/>
            </p:cNvSpPr>
            <p:nvPr/>
          </p:nvSpPr>
          <p:spPr bwMode="auto">
            <a:xfrm flipV="1">
              <a:off x="4224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098" name="Rectangle 93"/>
            <p:cNvSpPr>
              <a:spLocks noChangeArrowheads="1"/>
            </p:cNvSpPr>
            <p:nvPr/>
          </p:nvSpPr>
          <p:spPr bwMode="auto">
            <a:xfrm flipV="1">
              <a:off x="4416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099" name="Rectangle 94"/>
            <p:cNvSpPr>
              <a:spLocks noChangeArrowheads="1"/>
            </p:cNvSpPr>
            <p:nvPr/>
          </p:nvSpPr>
          <p:spPr bwMode="auto">
            <a:xfrm flipV="1">
              <a:off x="4608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00" name="Rectangle 95"/>
            <p:cNvSpPr>
              <a:spLocks noChangeArrowheads="1"/>
            </p:cNvSpPr>
            <p:nvPr/>
          </p:nvSpPr>
          <p:spPr bwMode="auto">
            <a:xfrm flipV="1">
              <a:off x="4800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01" name="Rectangle 96"/>
            <p:cNvSpPr>
              <a:spLocks noChangeArrowheads="1"/>
            </p:cNvSpPr>
            <p:nvPr/>
          </p:nvSpPr>
          <p:spPr bwMode="auto">
            <a:xfrm flipV="1">
              <a:off x="3840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02" name="Rectangle 97"/>
            <p:cNvSpPr>
              <a:spLocks noChangeArrowheads="1"/>
            </p:cNvSpPr>
            <p:nvPr/>
          </p:nvSpPr>
          <p:spPr bwMode="auto">
            <a:xfrm flipV="1">
              <a:off x="4032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03" name="Rectangle 98"/>
            <p:cNvSpPr>
              <a:spLocks noChangeArrowheads="1"/>
            </p:cNvSpPr>
            <p:nvPr/>
          </p:nvSpPr>
          <p:spPr bwMode="auto">
            <a:xfrm flipV="1">
              <a:off x="4224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04" name="Rectangle 99"/>
            <p:cNvSpPr>
              <a:spLocks noChangeArrowheads="1"/>
            </p:cNvSpPr>
            <p:nvPr/>
          </p:nvSpPr>
          <p:spPr bwMode="auto">
            <a:xfrm flipV="1">
              <a:off x="4416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05" name="Rectangle 100"/>
            <p:cNvSpPr>
              <a:spLocks noChangeArrowheads="1"/>
            </p:cNvSpPr>
            <p:nvPr/>
          </p:nvSpPr>
          <p:spPr bwMode="auto">
            <a:xfrm flipV="1">
              <a:off x="4608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06" name="Rectangle 101"/>
            <p:cNvSpPr>
              <a:spLocks noChangeArrowheads="1"/>
            </p:cNvSpPr>
            <p:nvPr/>
          </p:nvSpPr>
          <p:spPr bwMode="auto">
            <a:xfrm flipV="1">
              <a:off x="4800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07" name="Rectangle 102"/>
            <p:cNvSpPr>
              <a:spLocks noChangeArrowheads="1"/>
            </p:cNvSpPr>
            <p:nvPr/>
          </p:nvSpPr>
          <p:spPr bwMode="auto">
            <a:xfrm flipV="1">
              <a:off x="3840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08" name="Rectangle 103"/>
            <p:cNvSpPr>
              <a:spLocks noChangeArrowheads="1"/>
            </p:cNvSpPr>
            <p:nvPr/>
          </p:nvSpPr>
          <p:spPr bwMode="auto">
            <a:xfrm flipV="1">
              <a:off x="4032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09" name="Rectangle 104"/>
            <p:cNvSpPr>
              <a:spLocks noChangeArrowheads="1"/>
            </p:cNvSpPr>
            <p:nvPr/>
          </p:nvSpPr>
          <p:spPr bwMode="auto">
            <a:xfrm flipV="1">
              <a:off x="4224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10" name="Rectangle 105"/>
            <p:cNvSpPr>
              <a:spLocks noChangeArrowheads="1"/>
            </p:cNvSpPr>
            <p:nvPr/>
          </p:nvSpPr>
          <p:spPr bwMode="auto">
            <a:xfrm flipV="1">
              <a:off x="4416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11" name="Rectangle 106"/>
            <p:cNvSpPr>
              <a:spLocks noChangeArrowheads="1"/>
            </p:cNvSpPr>
            <p:nvPr/>
          </p:nvSpPr>
          <p:spPr bwMode="auto">
            <a:xfrm flipV="1">
              <a:off x="4608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112" name="Freeform 107"/>
            <p:cNvSpPr>
              <a:spLocks/>
            </p:cNvSpPr>
            <p:nvPr/>
          </p:nvSpPr>
          <p:spPr bwMode="auto">
            <a:xfrm flipV="1">
              <a:off x="3840" y="331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79081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6999E-6 -3.45379E-6 L -0.19173 -3.4537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7287E-6 -4.58652E-7 L 0.24991 -0.088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7" y="-444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7287E-6 3.55108E-6 L 0.24991 0.044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7" y="22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107" charset="-128"/>
              </a:rPr>
              <a:t>Data Parallel Visualization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990600"/>
          </a:xfrm>
        </p:spPr>
        <p:txBody>
          <a:bodyPr/>
          <a:lstStyle/>
          <a:p>
            <a:r>
              <a:rPr lang="en-US" dirty="0">
                <a:ea typeface="ＭＳ Ｐゴシック" pitchFamily="-107" charset="-128"/>
              </a:rPr>
              <a:t>Duplicate processes run independently on different partitions of data</a:t>
            </a:r>
            <a:r>
              <a:rPr lang="en-US" dirty="0" smtClean="0">
                <a:ea typeface="ＭＳ Ｐゴシック" pitchFamily="-107" charset="-128"/>
              </a:rPr>
              <a:t>.</a:t>
            </a:r>
            <a:endParaRPr lang="en-US" dirty="0">
              <a:ea typeface="ＭＳ Ｐゴシック" pitchFamily="-107" charset="-128"/>
            </a:endParaRPr>
          </a:p>
        </p:txBody>
      </p:sp>
      <p:grpSp>
        <p:nvGrpSpPr>
          <p:cNvPr id="219140" name="Group 4"/>
          <p:cNvGrpSpPr>
            <a:grpSpLocks/>
          </p:cNvGrpSpPr>
          <p:nvPr/>
        </p:nvGrpSpPr>
        <p:grpSpPr bwMode="auto">
          <a:xfrm>
            <a:off x="2590800" y="3429000"/>
            <a:ext cx="3048000" cy="1828800"/>
            <a:chOff x="1632" y="2160"/>
            <a:chExt cx="1920" cy="1152"/>
          </a:xfrm>
        </p:grpSpPr>
        <p:sp>
          <p:nvSpPr>
            <p:cNvPr id="219181" name="Rectangle 5"/>
            <p:cNvSpPr>
              <a:spLocks noChangeArrowheads="1"/>
            </p:cNvSpPr>
            <p:nvPr/>
          </p:nvSpPr>
          <p:spPr bwMode="auto">
            <a:xfrm>
              <a:off x="2592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82" name="Rectangle 6"/>
            <p:cNvSpPr>
              <a:spLocks noChangeArrowheads="1"/>
            </p:cNvSpPr>
            <p:nvPr/>
          </p:nvSpPr>
          <p:spPr bwMode="auto">
            <a:xfrm>
              <a:off x="2784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83" name="Rectangle 7"/>
            <p:cNvSpPr>
              <a:spLocks noChangeArrowheads="1"/>
            </p:cNvSpPr>
            <p:nvPr/>
          </p:nvSpPr>
          <p:spPr bwMode="auto">
            <a:xfrm>
              <a:off x="2976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84" name="Rectangle 8"/>
            <p:cNvSpPr>
              <a:spLocks noChangeArrowheads="1"/>
            </p:cNvSpPr>
            <p:nvPr/>
          </p:nvSpPr>
          <p:spPr bwMode="auto">
            <a:xfrm>
              <a:off x="3168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85" name="Rectangle 9"/>
            <p:cNvSpPr>
              <a:spLocks noChangeArrowheads="1"/>
            </p:cNvSpPr>
            <p:nvPr/>
          </p:nvSpPr>
          <p:spPr bwMode="auto">
            <a:xfrm>
              <a:off x="3360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86" name="Rectangle 10"/>
            <p:cNvSpPr>
              <a:spLocks noChangeArrowheads="1"/>
            </p:cNvSpPr>
            <p:nvPr/>
          </p:nvSpPr>
          <p:spPr bwMode="auto">
            <a:xfrm>
              <a:off x="2208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87" name="Rectangle 11"/>
            <p:cNvSpPr>
              <a:spLocks noChangeArrowheads="1"/>
            </p:cNvSpPr>
            <p:nvPr/>
          </p:nvSpPr>
          <p:spPr bwMode="auto">
            <a:xfrm>
              <a:off x="2400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88" name="Rectangle 12"/>
            <p:cNvSpPr>
              <a:spLocks noChangeArrowheads="1"/>
            </p:cNvSpPr>
            <p:nvPr/>
          </p:nvSpPr>
          <p:spPr bwMode="auto">
            <a:xfrm>
              <a:off x="2592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89" name="Rectangle 13"/>
            <p:cNvSpPr>
              <a:spLocks noChangeArrowheads="1"/>
            </p:cNvSpPr>
            <p:nvPr/>
          </p:nvSpPr>
          <p:spPr bwMode="auto">
            <a:xfrm>
              <a:off x="2784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90" name="Rectangle 14"/>
            <p:cNvSpPr>
              <a:spLocks noChangeArrowheads="1"/>
            </p:cNvSpPr>
            <p:nvPr/>
          </p:nvSpPr>
          <p:spPr bwMode="auto">
            <a:xfrm>
              <a:off x="2976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91" name="Rectangle 15"/>
            <p:cNvSpPr>
              <a:spLocks noChangeArrowheads="1"/>
            </p:cNvSpPr>
            <p:nvPr/>
          </p:nvSpPr>
          <p:spPr bwMode="auto">
            <a:xfrm>
              <a:off x="3168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92" name="Rectangle 16"/>
            <p:cNvSpPr>
              <a:spLocks noChangeArrowheads="1"/>
            </p:cNvSpPr>
            <p:nvPr/>
          </p:nvSpPr>
          <p:spPr bwMode="auto">
            <a:xfrm>
              <a:off x="3360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93" name="Rectangle 17"/>
            <p:cNvSpPr>
              <a:spLocks noChangeArrowheads="1"/>
            </p:cNvSpPr>
            <p:nvPr/>
          </p:nvSpPr>
          <p:spPr bwMode="auto">
            <a:xfrm>
              <a:off x="1824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94" name="Rectangle 18"/>
            <p:cNvSpPr>
              <a:spLocks noChangeArrowheads="1"/>
            </p:cNvSpPr>
            <p:nvPr/>
          </p:nvSpPr>
          <p:spPr bwMode="auto">
            <a:xfrm>
              <a:off x="2016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95" name="Rectangle 19"/>
            <p:cNvSpPr>
              <a:spLocks noChangeArrowheads="1"/>
            </p:cNvSpPr>
            <p:nvPr/>
          </p:nvSpPr>
          <p:spPr bwMode="auto">
            <a:xfrm>
              <a:off x="2208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96" name="Rectangle 20"/>
            <p:cNvSpPr>
              <a:spLocks noChangeArrowheads="1"/>
            </p:cNvSpPr>
            <p:nvPr/>
          </p:nvSpPr>
          <p:spPr bwMode="auto">
            <a:xfrm>
              <a:off x="2400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97" name="Rectangle 21"/>
            <p:cNvSpPr>
              <a:spLocks noChangeArrowheads="1"/>
            </p:cNvSpPr>
            <p:nvPr/>
          </p:nvSpPr>
          <p:spPr bwMode="auto">
            <a:xfrm>
              <a:off x="2592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98" name="Rectangle 22"/>
            <p:cNvSpPr>
              <a:spLocks noChangeArrowheads="1"/>
            </p:cNvSpPr>
            <p:nvPr/>
          </p:nvSpPr>
          <p:spPr bwMode="auto">
            <a:xfrm>
              <a:off x="2784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99" name="Rectangle 23"/>
            <p:cNvSpPr>
              <a:spLocks noChangeArrowheads="1"/>
            </p:cNvSpPr>
            <p:nvPr/>
          </p:nvSpPr>
          <p:spPr bwMode="auto">
            <a:xfrm>
              <a:off x="2976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00" name="Rectangle 24"/>
            <p:cNvSpPr>
              <a:spLocks noChangeArrowheads="1"/>
            </p:cNvSpPr>
            <p:nvPr/>
          </p:nvSpPr>
          <p:spPr bwMode="auto">
            <a:xfrm>
              <a:off x="3168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01" name="Freeform 25"/>
            <p:cNvSpPr>
              <a:spLocks/>
            </p:cNvSpPr>
            <p:nvPr/>
          </p:nvSpPr>
          <p:spPr bwMode="auto">
            <a:xfrm>
              <a:off x="1632" y="2544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202" name="Freeform 26"/>
            <p:cNvSpPr>
              <a:spLocks/>
            </p:cNvSpPr>
            <p:nvPr/>
          </p:nvSpPr>
          <p:spPr bwMode="auto">
            <a:xfrm>
              <a:off x="1824" y="244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203" name="Freeform 27"/>
            <p:cNvSpPr>
              <a:spLocks/>
            </p:cNvSpPr>
            <p:nvPr/>
          </p:nvSpPr>
          <p:spPr bwMode="auto">
            <a:xfrm>
              <a:off x="2016" y="235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204" name="Freeform 28"/>
            <p:cNvSpPr>
              <a:spLocks/>
            </p:cNvSpPr>
            <p:nvPr/>
          </p:nvSpPr>
          <p:spPr bwMode="auto">
            <a:xfrm>
              <a:off x="2208" y="225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205" name="Freeform 29"/>
            <p:cNvSpPr>
              <a:spLocks/>
            </p:cNvSpPr>
            <p:nvPr/>
          </p:nvSpPr>
          <p:spPr bwMode="auto">
            <a:xfrm>
              <a:off x="2400" y="2160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206" name="Rectangle 30"/>
            <p:cNvSpPr>
              <a:spLocks noChangeArrowheads="1"/>
            </p:cNvSpPr>
            <p:nvPr/>
          </p:nvSpPr>
          <p:spPr bwMode="auto">
            <a:xfrm flipV="1">
              <a:off x="2592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07" name="Rectangle 31"/>
            <p:cNvSpPr>
              <a:spLocks noChangeArrowheads="1"/>
            </p:cNvSpPr>
            <p:nvPr/>
          </p:nvSpPr>
          <p:spPr bwMode="auto">
            <a:xfrm flipV="1">
              <a:off x="2784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08" name="Rectangle 32"/>
            <p:cNvSpPr>
              <a:spLocks noChangeArrowheads="1"/>
            </p:cNvSpPr>
            <p:nvPr/>
          </p:nvSpPr>
          <p:spPr bwMode="auto">
            <a:xfrm flipV="1">
              <a:off x="2976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09" name="Rectangle 33"/>
            <p:cNvSpPr>
              <a:spLocks noChangeArrowheads="1"/>
            </p:cNvSpPr>
            <p:nvPr/>
          </p:nvSpPr>
          <p:spPr bwMode="auto">
            <a:xfrm flipV="1">
              <a:off x="3168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10" name="Rectangle 34"/>
            <p:cNvSpPr>
              <a:spLocks noChangeArrowheads="1"/>
            </p:cNvSpPr>
            <p:nvPr/>
          </p:nvSpPr>
          <p:spPr bwMode="auto">
            <a:xfrm flipV="1">
              <a:off x="3360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11" name="Rectangle 35"/>
            <p:cNvSpPr>
              <a:spLocks noChangeArrowheads="1"/>
            </p:cNvSpPr>
            <p:nvPr/>
          </p:nvSpPr>
          <p:spPr bwMode="auto">
            <a:xfrm flipV="1">
              <a:off x="2208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12" name="Rectangle 36"/>
            <p:cNvSpPr>
              <a:spLocks noChangeArrowheads="1"/>
            </p:cNvSpPr>
            <p:nvPr/>
          </p:nvSpPr>
          <p:spPr bwMode="auto">
            <a:xfrm flipV="1">
              <a:off x="2400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13" name="Rectangle 37"/>
            <p:cNvSpPr>
              <a:spLocks noChangeArrowheads="1"/>
            </p:cNvSpPr>
            <p:nvPr/>
          </p:nvSpPr>
          <p:spPr bwMode="auto">
            <a:xfrm flipV="1">
              <a:off x="2592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14" name="Rectangle 38"/>
            <p:cNvSpPr>
              <a:spLocks noChangeArrowheads="1"/>
            </p:cNvSpPr>
            <p:nvPr/>
          </p:nvSpPr>
          <p:spPr bwMode="auto">
            <a:xfrm flipV="1">
              <a:off x="2784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15" name="Rectangle 39"/>
            <p:cNvSpPr>
              <a:spLocks noChangeArrowheads="1"/>
            </p:cNvSpPr>
            <p:nvPr/>
          </p:nvSpPr>
          <p:spPr bwMode="auto">
            <a:xfrm flipV="1">
              <a:off x="2976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16" name="Rectangle 40"/>
            <p:cNvSpPr>
              <a:spLocks noChangeArrowheads="1"/>
            </p:cNvSpPr>
            <p:nvPr/>
          </p:nvSpPr>
          <p:spPr bwMode="auto">
            <a:xfrm flipV="1">
              <a:off x="3168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17" name="Rectangle 41"/>
            <p:cNvSpPr>
              <a:spLocks noChangeArrowheads="1"/>
            </p:cNvSpPr>
            <p:nvPr/>
          </p:nvSpPr>
          <p:spPr bwMode="auto">
            <a:xfrm flipV="1">
              <a:off x="3360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18" name="Rectangle 42"/>
            <p:cNvSpPr>
              <a:spLocks noChangeArrowheads="1"/>
            </p:cNvSpPr>
            <p:nvPr/>
          </p:nvSpPr>
          <p:spPr bwMode="auto">
            <a:xfrm flipV="1">
              <a:off x="1824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19" name="Rectangle 43"/>
            <p:cNvSpPr>
              <a:spLocks noChangeArrowheads="1"/>
            </p:cNvSpPr>
            <p:nvPr/>
          </p:nvSpPr>
          <p:spPr bwMode="auto">
            <a:xfrm flipV="1">
              <a:off x="2016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20" name="Rectangle 44"/>
            <p:cNvSpPr>
              <a:spLocks noChangeArrowheads="1"/>
            </p:cNvSpPr>
            <p:nvPr/>
          </p:nvSpPr>
          <p:spPr bwMode="auto">
            <a:xfrm flipV="1">
              <a:off x="2208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21" name="Rectangle 45"/>
            <p:cNvSpPr>
              <a:spLocks noChangeArrowheads="1"/>
            </p:cNvSpPr>
            <p:nvPr/>
          </p:nvSpPr>
          <p:spPr bwMode="auto">
            <a:xfrm flipV="1">
              <a:off x="2400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22" name="Rectangle 46"/>
            <p:cNvSpPr>
              <a:spLocks noChangeArrowheads="1"/>
            </p:cNvSpPr>
            <p:nvPr/>
          </p:nvSpPr>
          <p:spPr bwMode="auto">
            <a:xfrm flipV="1">
              <a:off x="2592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23" name="Rectangle 47"/>
            <p:cNvSpPr>
              <a:spLocks noChangeArrowheads="1"/>
            </p:cNvSpPr>
            <p:nvPr/>
          </p:nvSpPr>
          <p:spPr bwMode="auto">
            <a:xfrm flipV="1">
              <a:off x="2784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24" name="Rectangle 48"/>
            <p:cNvSpPr>
              <a:spLocks noChangeArrowheads="1"/>
            </p:cNvSpPr>
            <p:nvPr/>
          </p:nvSpPr>
          <p:spPr bwMode="auto">
            <a:xfrm flipV="1">
              <a:off x="2976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25" name="Rectangle 49"/>
            <p:cNvSpPr>
              <a:spLocks noChangeArrowheads="1"/>
            </p:cNvSpPr>
            <p:nvPr/>
          </p:nvSpPr>
          <p:spPr bwMode="auto">
            <a:xfrm flipV="1">
              <a:off x="3168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226" name="Freeform 50"/>
            <p:cNvSpPr>
              <a:spLocks/>
            </p:cNvSpPr>
            <p:nvPr/>
          </p:nvSpPr>
          <p:spPr bwMode="auto">
            <a:xfrm flipV="1">
              <a:off x="1632" y="2736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227" name="Freeform 51"/>
            <p:cNvSpPr>
              <a:spLocks/>
            </p:cNvSpPr>
            <p:nvPr/>
          </p:nvSpPr>
          <p:spPr bwMode="auto">
            <a:xfrm flipV="1">
              <a:off x="1824" y="292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228" name="Freeform 52"/>
            <p:cNvSpPr>
              <a:spLocks/>
            </p:cNvSpPr>
            <p:nvPr/>
          </p:nvSpPr>
          <p:spPr bwMode="auto">
            <a:xfrm flipV="1">
              <a:off x="2016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229" name="Freeform 53"/>
            <p:cNvSpPr>
              <a:spLocks/>
            </p:cNvSpPr>
            <p:nvPr/>
          </p:nvSpPr>
          <p:spPr bwMode="auto">
            <a:xfrm flipV="1">
              <a:off x="2208" y="3120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230" name="Freeform 54"/>
            <p:cNvSpPr>
              <a:spLocks/>
            </p:cNvSpPr>
            <p:nvPr/>
          </p:nvSpPr>
          <p:spPr bwMode="auto">
            <a:xfrm flipV="1">
              <a:off x="2400" y="3120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6096000" y="2819400"/>
            <a:ext cx="1828800" cy="914400"/>
            <a:chOff x="3840" y="1776"/>
            <a:chExt cx="1152" cy="576"/>
          </a:xfrm>
          <a:solidFill>
            <a:srgbClr val="FFFF66"/>
          </a:solidFill>
        </p:grpSpPr>
        <p:sp>
          <p:nvSpPr>
            <p:cNvPr id="199725" name="Rectangle 56"/>
            <p:cNvSpPr>
              <a:spLocks noChangeArrowheads="1"/>
            </p:cNvSpPr>
            <p:nvPr/>
          </p:nvSpPr>
          <p:spPr bwMode="auto">
            <a:xfrm>
              <a:off x="4032" y="1776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26" name="Rectangle 57"/>
            <p:cNvSpPr>
              <a:spLocks noChangeArrowheads="1"/>
            </p:cNvSpPr>
            <p:nvPr/>
          </p:nvSpPr>
          <p:spPr bwMode="auto">
            <a:xfrm>
              <a:off x="4224" y="1776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27" name="Rectangle 58"/>
            <p:cNvSpPr>
              <a:spLocks noChangeArrowheads="1"/>
            </p:cNvSpPr>
            <p:nvPr/>
          </p:nvSpPr>
          <p:spPr bwMode="auto">
            <a:xfrm>
              <a:off x="4416" y="1776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28" name="Rectangle 59"/>
            <p:cNvSpPr>
              <a:spLocks noChangeArrowheads="1"/>
            </p:cNvSpPr>
            <p:nvPr/>
          </p:nvSpPr>
          <p:spPr bwMode="auto">
            <a:xfrm>
              <a:off x="4608" y="1776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29" name="Rectangle 60"/>
            <p:cNvSpPr>
              <a:spLocks noChangeArrowheads="1"/>
            </p:cNvSpPr>
            <p:nvPr/>
          </p:nvSpPr>
          <p:spPr bwMode="auto">
            <a:xfrm>
              <a:off x="4800" y="1776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30" name="Rectangle 61"/>
            <p:cNvSpPr>
              <a:spLocks noChangeArrowheads="1"/>
            </p:cNvSpPr>
            <p:nvPr/>
          </p:nvSpPr>
          <p:spPr bwMode="auto">
            <a:xfrm>
              <a:off x="3840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31" name="Rectangle 62"/>
            <p:cNvSpPr>
              <a:spLocks noChangeArrowheads="1"/>
            </p:cNvSpPr>
            <p:nvPr/>
          </p:nvSpPr>
          <p:spPr bwMode="auto">
            <a:xfrm>
              <a:off x="4032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32" name="Rectangle 63"/>
            <p:cNvSpPr>
              <a:spLocks noChangeArrowheads="1"/>
            </p:cNvSpPr>
            <p:nvPr/>
          </p:nvSpPr>
          <p:spPr bwMode="auto">
            <a:xfrm>
              <a:off x="4224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33" name="Rectangle 64"/>
            <p:cNvSpPr>
              <a:spLocks noChangeArrowheads="1"/>
            </p:cNvSpPr>
            <p:nvPr/>
          </p:nvSpPr>
          <p:spPr bwMode="auto">
            <a:xfrm>
              <a:off x="4416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34" name="Rectangle 65"/>
            <p:cNvSpPr>
              <a:spLocks noChangeArrowheads="1"/>
            </p:cNvSpPr>
            <p:nvPr/>
          </p:nvSpPr>
          <p:spPr bwMode="auto">
            <a:xfrm>
              <a:off x="4608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35" name="Rectangle 66"/>
            <p:cNvSpPr>
              <a:spLocks noChangeArrowheads="1"/>
            </p:cNvSpPr>
            <p:nvPr/>
          </p:nvSpPr>
          <p:spPr bwMode="auto">
            <a:xfrm>
              <a:off x="4800" y="1968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36" name="Rectangle 67"/>
            <p:cNvSpPr>
              <a:spLocks noChangeArrowheads="1"/>
            </p:cNvSpPr>
            <p:nvPr/>
          </p:nvSpPr>
          <p:spPr bwMode="auto">
            <a:xfrm>
              <a:off x="3840" y="2160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37" name="Rectangle 68"/>
            <p:cNvSpPr>
              <a:spLocks noChangeArrowheads="1"/>
            </p:cNvSpPr>
            <p:nvPr/>
          </p:nvSpPr>
          <p:spPr bwMode="auto">
            <a:xfrm>
              <a:off x="4032" y="2160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38" name="Rectangle 69"/>
            <p:cNvSpPr>
              <a:spLocks noChangeArrowheads="1"/>
            </p:cNvSpPr>
            <p:nvPr/>
          </p:nvSpPr>
          <p:spPr bwMode="auto">
            <a:xfrm>
              <a:off x="4224" y="2160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39" name="Rectangle 70"/>
            <p:cNvSpPr>
              <a:spLocks noChangeArrowheads="1"/>
            </p:cNvSpPr>
            <p:nvPr/>
          </p:nvSpPr>
          <p:spPr bwMode="auto">
            <a:xfrm>
              <a:off x="4416" y="2160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40" name="Rectangle 71"/>
            <p:cNvSpPr>
              <a:spLocks noChangeArrowheads="1"/>
            </p:cNvSpPr>
            <p:nvPr/>
          </p:nvSpPr>
          <p:spPr bwMode="auto">
            <a:xfrm>
              <a:off x="4608" y="2160"/>
              <a:ext cx="192" cy="192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199741" name="Freeform 72"/>
            <p:cNvSpPr>
              <a:spLocks/>
            </p:cNvSpPr>
            <p:nvPr/>
          </p:nvSpPr>
          <p:spPr bwMode="auto">
            <a:xfrm>
              <a:off x="3840" y="1776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</p:grpSp>
      <p:grpSp>
        <p:nvGrpSpPr>
          <p:cNvPr id="219142" name="Group 73"/>
          <p:cNvGrpSpPr>
            <a:grpSpLocks/>
          </p:cNvGrpSpPr>
          <p:nvPr/>
        </p:nvGrpSpPr>
        <p:grpSpPr bwMode="auto">
          <a:xfrm>
            <a:off x="838200" y="3581400"/>
            <a:ext cx="1219200" cy="1524000"/>
            <a:chOff x="528" y="2256"/>
            <a:chExt cx="768" cy="960"/>
          </a:xfrm>
        </p:grpSpPr>
        <p:sp>
          <p:nvSpPr>
            <p:cNvPr id="219165" name="Rectangle 74"/>
            <p:cNvSpPr>
              <a:spLocks noChangeArrowheads="1"/>
            </p:cNvSpPr>
            <p:nvPr/>
          </p:nvSpPr>
          <p:spPr bwMode="auto">
            <a:xfrm>
              <a:off x="1104" y="2352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66" name="Rectangle 75"/>
            <p:cNvSpPr>
              <a:spLocks noChangeArrowheads="1"/>
            </p:cNvSpPr>
            <p:nvPr/>
          </p:nvSpPr>
          <p:spPr bwMode="auto">
            <a:xfrm>
              <a:off x="720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67" name="Rectangle 76"/>
            <p:cNvSpPr>
              <a:spLocks noChangeArrowheads="1"/>
            </p:cNvSpPr>
            <p:nvPr/>
          </p:nvSpPr>
          <p:spPr bwMode="auto">
            <a:xfrm>
              <a:off x="912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68" name="Rectangle 77"/>
            <p:cNvSpPr>
              <a:spLocks noChangeArrowheads="1"/>
            </p:cNvSpPr>
            <p:nvPr/>
          </p:nvSpPr>
          <p:spPr bwMode="auto">
            <a:xfrm>
              <a:off x="1104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69" name="Freeform 78"/>
            <p:cNvSpPr>
              <a:spLocks/>
            </p:cNvSpPr>
            <p:nvPr/>
          </p:nvSpPr>
          <p:spPr bwMode="auto">
            <a:xfrm>
              <a:off x="528" y="2544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170" name="Freeform 79"/>
            <p:cNvSpPr>
              <a:spLocks/>
            </p:cNvSpPr>
            <p:nvPr/>
          </p:nvSpPr>
          <p:spPr bwMode="auto">
            <a:xfrm>
              <a:off x="720" y="244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171" name="Freeform 80"/>
            <p:cNvSpPr>
              <a:spLocks/>
            </p:cNvSpPr>
            <p:nvPr/>
          </p:nvSpPr>
          <p:spPr bwMode="auto">
            <a:xfrm>
              <a:off x="912" y="235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172" name="Freeform 81"/>
            <p:cNvSpPr>
              <a:spLocks/>
            </p:cNvSpPr>
            <p:nvPr/>
          </p:nvSpPr>
          <p:spPr bwMode="auto">
            <a:xfrm>
              <a:off x="1104" y="225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173" name="Rectangle 82"/>
            <p:cNvSpPr>
              <a:spLocks noChangeArrowheads="1"/>
            </p:cNvSpPr>
            <p:nvPr/>
          </p:nvSpPr>
          <p:spPr bwMode="auto">
            <a:xfrm flipV="1">
              <a:off x="1104" y="2928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74" name="Rectangle 83"/>
            <p:cNvSpPr>
              <a:spLocks noChangeArrowheads="1"/>
            </p:cNvSpPr>
            <p:nvPr/>
          </p:nvSpPr>
          <p:spPr bwMode="auto">
            <a:xfrm flipV="1">
              <a:off x="720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75" name="Rectangle 84"/>
            <p:cNvSpPr>
              <a:spLocks noChangeArrowheads="1"/>
            </p:cNvSpPr>
            <p:nvPr/>
          </p:nvSpPr>
          <p:spPr bwMode="auto">
            <a:xfrm flipV="1">
              <a:off x="912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76" name="Rectangle 85"/>
            <p:cNvSpPr>
              <a:spLocks noChangeArrowheads="1"/>
            </p:cNvSpPr>
            <p:nvPr/>
          </p:nvSpPr>
          <p:spPr bwMode="auto">
            <a:xfrm flipV="1">
              <a:off x="1104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77" name="Freeform 86"/>
            <p:cNvSpPr>
              <a:spLocks/>
            </p:cNvSpPr>
            <p:nvPr/>
          </p:nvSpPr>
          <p:spPr bwMode="auto">
            <a:xfrm flipV="1">
              <a:off x="528" y="2736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178" name="Freeform 87"/>
            <p:cNvSpPr>
              <a:spLocks/>
            </p:cNvSpPr>
            <p:nvPr/>
          </p:nvSpPr>
          <p:spPr bwMode="auto">
            <a:xfrm flipV="1">
              <a:off x="720" y="292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179" name="Freeform 88"/>
            <p:cNvSpPr>
              <a:spLocks/>
            </p:cNvSpPr>
            <p:nvPr/>
          </p:nvSpPr>
          <p:spPr bwMode="auto">
            <a:xfrm flipV="1">
              <a:off x="912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180" name="Freeform 89"/>
            <p:cNvSpPr>
              <a:spLocks/>
            </p:cNvSpPr>
            <p:nvPr/>
          </p:nvSpPr>
          <p:spPr bwMode="auto">
            <a:xfrm flipV="1">
              <a:off x="1104" y="3120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9143" name="Group 90"/>
          <p:cNvGrpSpPr>
            <a:grpSpLocks/>
          </p:cNvGrpSpPr>
          <p:nvPr/>
        </p:nvGrpSpPr>
        <p:grpSpPr bwMode="auto">
          <a:xfrm>
            <a:off x="6096000" y="4648200"/>
            <a:ext cx="1828800" cy="914400"/>
            <a:chOff x="3840" y="2928"/>
            <a:chExt cx="1152" cy="576"/>
          </a:xfrm>
        </p:grpSpPr>
        <p:sp>
          <p:nvSpPr>
            <p:cNvPr id="219148" name="Rectangle 91"/>
            <p:cNvSpPr>
              <a:spLocks noChangeArrowheads="1"/>
            </p:cNvSpPr>
            <p:nvPr/>
          </p:nvSpPr>
          <p:spPr bwMode="auto">
            <a:xfrm flipV="1">
              <a:off x="4032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49" name="Rectangle 92"/>
            <p:cNvSpPr>
              <a:spLocks noChangeArrowheads="1"/>
            </p:cNvSpPr>
            <p:nvPr/>
          </p:nvSpPr>
          <p:spPr bwMode="auto">
            <a:xfrm flipV="1">
              <a:off x="4224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0" name="Rectangle 93"/>
            <p:cNvSpPr>
              <a:spLocks noChangeArrowheads="1"/>
            </p:cNvSpPr>
            <p:nvPr/>
          </p:nvSpPr>
          <p:spPr bwMode="auto">
            <a:xfrm flipV="1">
              <a:off x="4416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1" name="Rectangle 94"/>
            <p:cNvSpPr>
              <a:spLocks noChangeArrowheads="1"/>
            </p:cNvSpPr>
            <p:nvPr/>
          </p:nvSpPr>
          <p:spPr bwMode="auto">
            <a:xfrm flipV="1">
              <a:off x="4608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2" name="Rectangle 95"/>
            <p:cNvSpPr>
              <a:spLocks noChangeArrowheads="1"/>
            </p:cNvSpPr>
            <p:nvPr/>
          </p:nvSpPr>
          <p:spPr bwMode="auto">
            <a:xfrm flipV="1">
              <a:off x="4800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3" name="Rectangle 96"/>
            <p:cNvSpPr>
              <a:spLocks noChangeArrowheads="1"/>
            </p:cNvSpPr>
            <p:nvPr/>
          </p:nvSpPr>
          <p:spPr bwMode="auto">
            <a:xfrm flipV="1">
              <a:off x="3840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4" name="Rectangle 97"/>
            <p:cNvSpPr>
              <a:spLocks noChangeArrowheads="1"/>
            </p:cNvSpPr>
            <p:nvPr/>
          </p:nvSpPr>
          <p:spPr bwMode="auto">
            <a:xfrm flipV="1">
              <a:off x="4032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5" name="Rectangle 98"/>
            <p:cNvSpPr>
              <a:spLocks noChangeArrowheads="1"/>
            </p:cNvSpPr>
            <p:nvPr/>
          </p:nvSpPr>
          <p:spPr bwMode="auto">
            <a:xfrm flipV="1">
              <a:off x="4224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6" name="Rectangle 99"/>
            <p:cNvSpPr>
              <a:spLocks noChangeArrowheads="1"/>
            </p:cNvSpPr>
            <p:nvPr/>
          </p:nvSpPr>
          <p:spPr bwMode="auto">
            <a:xfrm flipV="1">
              <a:off x="4416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7" name="Rectangle 100"/>
            <p:cNvSpPr>
              <a:spLocks noChangeArrowheads="1"/>
            </p:cNvSpPr>
            <p:nvPr/>
          </p:nvSpPr>
          <p:spPr bwMode="auto">
            <a:xfrm flipV="1">
              <a:off x="4608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8" name="Rectangle 101"/>
            <p:cNvSpPr>
              <a:spLocks noChangeArrowheads="1"/>
            </p:cNvSpPr>
            <p:nvPr/>
          </p:nvSpPr>
          <p:spPr bwMode="auto">
            <a:xfrm flipV="1">
              <a:off x="4800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59" name="Rectangle 102"/>
            <p:cNvSpPr>
              <a:spLocks noChangeArrowheads="1"/>
            </p:cNvSpPr>
            <p:nvPr/>
          </p:nvSpPr>
          <p:spPr bwMode="auto">
            <a:xfrm flipV="1">
              <a:off x="3840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60" name="Rectangle 103"/>
            <p:cNvSpPr>
              <a:spLocks noChangeArrowheads="1"/>
            </p:cNvSpPr>
            <p:nvPr/>
          </p:nvSpPr>
          <p:spPr bwMode="auto">
            <a:xfrm flipV="1">
              <a:off x="4032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61" name="Rectangle 104"/>
            <p:cNvSpPr>
              <a:spLocks noChangeArrowheads="1"/>
            </p:cNvSpPr>
            <p:nvPr/>
          </p:nvSpPr>
          <p:spPr bwMode="auto">
            <a:xfrm flipV="1">
              <a:off x="4224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62" name="Rectangle 105"/>
            <p:cNvSpPr>
              <a:spLocks noChangeArrowheads="1"/>
            </p:cNvSpPr>
            <p:nvPr/>
          </p:nvSpPr>
          <p:spPr bwMode="auto">
            <a:xfrm flipV="1">
              <a:off x="4416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63" name="Rectangle 106"/>
            <p:cNvSpPr>
              <a:spLocks noChangeArrowheads="1"/>
            </p:cNvSpPr>
            <p:nvPr/>
          </p:nvSpPr>
          <p:spPr bwMode="auto">
            <a:xfrm flipV="1">
              <a:off x="4608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164" name="Freeform 107"/>
            <p:cNvSpPr>
              <a:spLocks/>
            </p:cNvSpPr>
            <p:nvPr/>
          </p:nvSpPr>
          <p:spPr bwMode="auto">
            <a:xfrm flipV="1">
              <a:off x="3840" y="331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144" name="Line 108"/>
          <p:cNvSpPr>
            <a:spLocks noChangeShapeType="1"/>
          </p:cNvSpPr>
          <p:nvPr/>
        </p:nvSpPr>
        <p:spPr bwMode="auto">
          <a:xfrm>
            <a:off x="3205163" y="3732213"/>
            <a:ext cx="2581275" cy="1290637"/>
          </a:xfrm>
          <a:prstGeom prst="line">
            <a:avLst/>
          </a:prstGeom>
          <a:noFill/>
          <a:ln w="12700">
            <a:solidFill>
              <a:srgbClr val="DDDDDD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9145" name="Line 109"/>
          <p:cNvSpPr>
            <a:spLocks noChangeShapeType="1"/>
          </p:cNvSpPr>
          <p:nvPr/>
        </p:nvSpPr>
        <p:spPr bwMode="auto">
          <a:xfrm>
            <a:off x="1460500" y="3732213"/>
            <a:ext cx="758825" cy="379412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9146" name="Line 110"/>
          <p:cNvSpPr>
            <a:spLocks noChangeShapeType="1"/>
          </p:cNvSpPr>
          <p:nvPr/>
        </p:nvSpPr>
        <p:spPr bwMode="auto">
          <a:xfrm>
            <a:off x="5938838" y="3352800"/>
            <a:ext cx="909637" cy="45561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9147" name="Line 111"/>
          <p:cNvSpPr>
            <a:spLocks noChangeShapeType="1"/>
          </p:cNvSpPr>
          <p:nvPr/>
        </p:nvSpPr>
        <p:spPr bwMode="auto">
          <a:xfrm>
            <a:off x="6545263" y="4567238"/>
            <a:ext cx="1517650" cy="7588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79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107" charset="-128"/>
              </a:rPr>
              <a:t>Data Parallel Visualization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990600"/>
          </a:xfrm>
        </p:spPr>
        <p:txBody>
          <a:bodyPr/>
          <a:lstStyle/>
          <a:p>
            <a:r>
              <a:rPr lang="en-US" dirty="0">
                <a:ea typeface="ＭＳ Ｐゴシック" pitchFamily="-107" charset="-128"/>
              </a:rPr>
              <a:t>Duplicate processes run independently on different partitions of data.</a:t>
            </a:r>
          </a:p>
        </p:txBody>
      </p:sp>
      <p:grpSp>
        <p:nvGrpSpPr>
          <p:cNvPr id="221188" name="Group 4"/>
          <p:cNvGrpSpPr>
            <a:grpSpLocks/>
          </p:cNvGrpSpPr>
          <p:nvPr/>
        </p:nvGrpSpPr>
        <p:grpSpPr bwMode="auto">
          <a:xfrm>
            <a:off x="2590800" y="3429000"/>
            <a:ext cx="3048000" cy="1828800"/>
            <a:chOff x="1632" y="2160"/>
            <a:chExt cx="1920" cy="1152"/>
          </a:xfrm>
        </p:grpSpPr>
        <p:sp>
          <p:nvSpPr>
            <p:cNvPr id="221224" name="Rectangle 5"/>
            <p:cNvSpPr>
              <a:spLocks noChangeArrowheads="1"/>
            </p:cNvSpPr>
            <p:nvPr/>
          </p:nvSpPr>
          <p:spPr bwMode="auto">
            <a:xfrm>
              <a:off x="2592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25" name="Rectangle 6"/>
            <p:cNvSpPr>
              <a:spLocks noChangeArrowheads="1"/>
            </p:cNvSpPr>
            <p:nvPr/>
          </p:nvSpPr>
          <p:spPr bwMode="auto">
            <a:xfrm>
              <a:off x="2784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26" name="Rectangle 7"/>
            <p:cNvSpPr>
              <a:spLocks noChangeArrowheads="1"/>
            </p:cNvSpPr>
            <p:nvPr/>
          </p:nvSpPr>
          <p:spPr bwMode="auto">
            <a:xfrm>
              <a:off x="2976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27" name="Rectangle 8"/>
            <p:cNvSpPr>
              <a:spLocks noChangeArrowheads="1"/>
            </p:cNvSpPr>
            <p:nvPr/>
          </p:nvSpPr>
          <p:spPr bwMode="auto">
            <a:xfrm>
              <a:off x="3168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28" name="Rectangle 9"/>
            <p:cNvSpPr>
              <a:spLocks noChangeArrowheads="1"/>
            </p:cNvSpPr>
            <p:nvPr/>
          </p:nvSpPr>
          <p:spPr bwMode="auto">
            <a:xfrm>
              <a:off x="3360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29" name="Rectangle 10"/>
            <p:cNvSpPr>
              <a:spLocks noChangeArrowheads="1"/>
            </p:cNvSpPr>
            <p:nvPr/>
          </p:nvSpPr>
          <p:spPr bwMode="auto">
            <a:xfrm>
              <a:off x="2208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30" name="Rectangle 11"/>
            <p:cNvSpPr>
              <a:spLocks noChangeArrowheads="1"/>
            </p:cNvSpPr>
            <p:nvPr/>
          </p:nvSpPr>
          <p:spPr bwMode="auto">
            <a:xfrm>
              <a:off x="2400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31" name="Rectangle 12"/>
            <p:cNvSpPr>
              <a:spLocks noChangeArrowheads="1"/>
            </p:cNvSpPr>
            <p:nvPr/>
          </p:nvSpPr>
          <p:spPr bwMode="auto">
            <a:xfrm>
              <a:off x="2592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32" name="Rectangle 13"/>
            <p:cNvSpPr>
              <a:spLocks noChangeArrowheads="1"/>
            </p:cNvSpPr>
            <p:nvPr/>
          </p:nvSpPr>
          <p:spPr bwMode="auto">
            <a:xfrm>
              <a:off x="2784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33" name="Rectangle 14"/>
            <p:cNvSpPr>
              <a:spLocks noChangeArrowheads="1"/>
            </p:cNvSpPr>
            <p:nvPr/>
          </p:nvSpPr>
          <p:spPr bwMode="auto">
            <a:xfrm>
              <a:off x="2976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34" name="Rectangle 15"/>
            <p:cNvSpPr>
              <a:spLocks noChangeArrowheads="1"/>
            </p:cNvSpPr>
            <p:nvPr/>
          </p:nvSpPr>
          <p:spPr bwMode="auto">
            <a:xfrm>
              <a:off x="3168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35" name="Rectangle 16"/>
            <p:cNvSpPr>
              <a:spLocks noChangeArrowheads="1"/>
            </p:cNvSpPr>
            <p:nvPr/>
          </p:nvSpPr>
          <p:spPr bwMode="auto">
            <a:xfrm>
              <a:off x="3360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36" name="Rectangle 17"/>
            <p:cNvSpPr>
              <a:spLocks noChangeArrowheads="1"/>
            </p:cNvSpPr>
            <p:nvPr/>
          </p:nvSpPr>
          <p:spPr bwMode="auto">
            <a:xfrm>
              <a:off x="1824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37" name="Rectangle 18"/>
            <p:cNvSpPr>
              <a:spLocks noChangeArrowheads="1"/>
            </p:cNvSpPr>
            <p:nvPr/>
          </p:nvSpPr>
          <p:spPr bwMode="auto">
            <a:xfrm>
              <a:off x="2016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38" name="Rectangle 19"/>
            <p:cNvSpPr>
              <a:spLocks noChangeArrowheads="1"/>
            </p:cNvSpPr>
            <p:nvPr/>
          </p:nvSpPr>
          <p:spPr bwMode="auto">
            <a:xfrm>
              <a:off x="2208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39" name="Rectangle 20"/>
            <p:cNvSpPr>
              <a:spLocks noChangeArrowheads="1"/>
            </p:cNvSpPr>
            <p:nvPr/>
          </p:nvSpPr>
          <p:spPr bwMode="auto">
            <a:xfrm>
              <a:off x="2400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40" name="Rectangle 21"/>
            <p:cNvSpPr>
              <a:spLocks noChangeArrowheads="1"/>
            </p:cNvSpPr>
            <p:nvPr/>
          </p:nvSpPr>
          <p:spPr bwMode="auto">
            <a:xfrm>
              <a:off x="2592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41" name="Rectangle 22"/>
            <p:cNvSpPr>
              <a:spLocks noChangeArrowheads="1"/>
            </p:cNvSpPr>
            <p:nvPr/>
          </p:nvSpPr>
          <p:spPr bwMode="auto">
            <a:xfrm>
              <a:off x="2784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42" name="Rectangle 23"/>
            <p:cNvSpPr>
              <a:spLocks noChangeArrowheads="1"/>
            </p:cNvSpPr>
            <p:nvPr/>
          </p:nvSpPr>
          <p:spPr bwMode="auto">
            <a:xfrm>
              <a:off x="2976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43" name="Rectangle 24"/>
            <p:cNvSpPr>
              <a:spLocks noChangeArrowheads="1"/>
            </p:cNvSpPr>
            <p:nvPr/>
          </p:nvSpPr>
          <p:spPr bwMode="auto">
            <a:xfrm>
              <a:off x="3168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44" name="Freeform 25"/>
            <p:cNvSpPr>
              <a:spLocks/>
            </p:cNvSpPr>
            <p:nvPr/>
          </p:nvSpPr>
          <p:spPr bwMode="auto">
            <a:xfrm>
              <a:off x="1632" y="2544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45" name="Freeform 26"/>
            <p:cNvSpPr>
              <a:spLocks/>
            </p:cNvSpPr>
            <p:nvPr/>
          </p:nvSpPr>
          <p:spPr bwMode="auto">
            <a:xfrm>
              <a:off x="1824" y="244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46" name="Freeform 27"/>
            <p:cNvSpPr>
              <a:spLocks/>
            </p:cNvSpPr>
            <p:nvPr/>
          </p:nvSpPr>
          <p:spPr bwMode="auto">
            <a:xfrm>
              <a:off x="2016" y="235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47" name="Freeform 28"/>
            <p:cNvSpPr>
              <a:spLocks/>
            </p:cNvSpPr>
            <p:nvPr/>
          </p:nvSpPr>
          <p:spPr bwMode="auto">
            <a:xfrm>
              <a:off x="2208" y="225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48" name="Freeform 29"/>
            <p:cNvSpPr>
              <a:spLocks/>
            </p:cNvSpPr>
            <p:nvPr/>
          </p:nvSpPr>
          <p:spPr bwMode="auto">
            <a:xfrm>
              <a:off x="2400" y="2160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49" name="Rectangle 30"/>
            <p:cNvSpPr>
              <a:spLocks noChangeArrowheads="1"/>
            </p:cNvSpPr>
            <p:nvPr/>
          </p:nvSpPr>
          <p:spPr bwMode="auto">
            <a:xfrm flipV="1">
              <a:off x="2592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50" name="Rectangle 31"/>
            <p:cNvSpPr>
              <a:spLocks noChangeArrowheads="1"/>
            </p:cNvSpPr>
            <p:nvPr/>
          </p:nvSpPr>
          <p:spPr bwMode="auto">
            <a:xfrm flipV="1">
              <a:off x="2784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51" name="Rectangle 32"/>
            <p:cNvSpPr>
              <a:spLocks noChangeArrowheads="1"/>
            </p:cNvSpPr>
            <p:nvPr/>
          </p:nvSpPr>
          <p:spPr bwMode="auto">
            <a:xfrm flipV="1">
              <a:off x="2976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52" name="Rectangle 33"/>
            <p:cNvSpPr>
              <a:spLocks noChangeArrowheads="1"/>
            </p:cNvSpPr>
            <p:nvPr/>
          </p:nvSpPr>
          <p:spPr bwMode="auto">
            <a:xfrm flipV="1">
              <a:off x="3168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53" name="Rectangle 34"/>
            <p:cNvSpPr>
              <a:spLocks noChangeArrowheads="1"/>
            </p:cNvSpPr>
            <p:nvPr/>
          </p:nvSpPr>
          <p:spPr bwMode="auto">
            <a:xfrm flipV="1">
              <a:off x="3360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54" name="Rectangle 35"/>
            <p:cNvSpPr>
              <a:spLocks noChangeArrowheads="1"/>
            </p:cNvSpPr>
            <p:nvPr/>
          </p:nvSpPr>
          <p:spPr bwMode="auto">
            <a:xfrm flipV="1">
              <a:off x="2208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55" name="Rectangle 36"/>
            <p:cNvSpPr>
              <a:spLocks noChangeArrowheads="1"/>
            </p:cNvSpPr>
            <p:nvPr/>
          </p:nvSpPr>
          <p:spPr bwMode="auto">
            <a:xfrm flipV="1">
              <a:off x="2400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56" name="Rectangle 37"/>
            <p:cNvSpPr>
              <a:spLocks noChangeArrowheads="1"/>
            </p:cNvSpPr>
            <p:nvPr/>
          </p:nvSpPr>
          <p:spPr bwMode="auto">
            <a:xfrm flipV="1">
              <a:off x="2592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57" name="Rectangle 38"/>
            <p:cNvSpPr>
              <a:spLocks noChangeArrowheads="1"/>
            </p:cNvSpPr>
            <p:nvPr/>
          </p:nvSpPr>
          <p:spPr bwMode="auto">
            <a:xfrm flipV="1">
              <a:off x="2784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58" name="Rectangle 39"/>
            <p:cNvSpPr>
              <a:spLocks noChangeArrowheads="1"/>
            </p:cNvSpPr>
            <p:nvPr/>
          </p:nvSpPr>
          <p:spPr bwMode="auto">
            <a:xfrm flipV="1">
              <a:off x="2976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59" name="Rectangle 40"/>
            <p:cNvSpPr>
              <a:spLocks noChangeArrowheads="1"/>
            </p:cNvSpPr>
            <p:nvPr/>
          </p:nvSpPr>
          <p:spPr bwMode="auto">
            <a:xfrm flipV="1">
              <a:off x="3168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60" name="Rectangle 41"/>
            <p:cNvSpPr>
              <a:spLocks noChangeArrowheads="1"/>
            </p:cNvSpPr>
            <p:nvPr/>
          </p:nvSpPr>
          <p:spPr bwMode="auto">
            <a:xfrm flipV="1">
              <a:off x="3360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61" name="Rectangle 42"/>
            <p:cNvSpPr>
              <a:spLocks noChangeArrowheads="1"/>
            </p:cNvSpPr>
            <p:nvPr/>
          </p:nvSpPr>
          <p:spPr bwMode="auto">
            <a:xfrm flipV="1">
              <a:off x="1824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62" name="Rectangle 43"/>
            <p:cNvSpPr>
              <a:spLocks noChangeArrowheads="1"/>
            </p:cNvSpPr>
            <p:nvPr/>
          </p:nvSpPr>
          <p:spPr bwMode="auto">
            <a:xfrm flipV="1">
              <a:off x="2016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63" name="Rectangle 44"/>
            <p:cNvSpPr>
              <a:spLocks noChangeArrowheads="1"/>
            </p:cNvSpPr>
            <p:nvPr/>
          </p:nvSpPr>
          <p:spPr bwMode="auto">
            <a:xfrm flipV="1">
              <a:off x="2208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64" name="Rectangle 45"/>
            <p:cNvSpPr>
              <a:spLocks noChangeArrowheads="1"/>
            </p:cNvSpPr>
            <p:nvPr/>
          </p:nvSpPr>
          <p:spPr bwMode="auto">
            <a:xfrm flipV="1">
              <a:off x="2400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65" name="Rectangle 46"/>
            <p:cNvSpPr>
              <a:spLocks noChangeArrowheads="1"/>
            </p:cNvSpPr>
            <p:nvPr/>
          </p:nvSpPr>
          <p:spPr bwMode="auto">
            <a:xfrm flipV="1">
              <a:off x="2592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66" name="Rectangle 47"/>
            <p:cNvSpPr>
              <a:spLocks noChangeArrowheads="1"/>
            </p:cNvSpPr>
            <p:nvPr/>
          </p:nvSpPr>
          <p:spPr bwMode="auto">
            <a:xfrm flipV="1">
              <a:off x="2784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67" name="Rectangle 48"/>
            <p:cNvSpPr>
              <a:spLocks noChangeArrowheads="1"/>
            </p:cNvSpPr>
            <p:nvPr/>
          </p:nvSpPr>
          <p:spPr bwMode="auto">
            <a:xfrm flipV="1">
              <a:off x="2976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68" name="Rectangle 49"/>
            <p:cNvSpPr>
              <a:spLocks noChangeArrowheads="1"/>
            </p:cNvSpPr>
            <p:nvPr/>
          </p:nvSpPr>
          <p:spPr bwMode="auto">
            <a:xfrm flipV="1">
              <a:off x="3168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69" name="Freeform 50"/>
            <p:cNvSpPr>
              <a:spLocks/>
            </p:cNvSpPr>
            <p:nvPr/>
          </p:nvSpPr>
          <p:spPr bwMode="auto">
            <a:xfrm flipV="1">
              <a:off x="1632" y="2736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70" name="Freeform 51"/>
            <p:cNvSpPr>
              <a:spLocks/>
            </p:cNvSpPr>
            <p:nvPr/>
          </p:nvSpPr>
          <p:spPr bwMode="auto">
            <a:xfrm flipV="1">
              <a:off x="1824" y="292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71" name="Freeform 52"/>
            <p:cNvSpPr>
              <a:spLocks/>
            </p:cNvSpPr>
            <p:nvPr/>
          </p:nvSpPr>
          <p:spPr bwMode="auto">
            <a:xfrm flipV="1">
              <a:off x="2016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72" name="Freeform 53"/>
            <p:cNvSpPr>
              <a:spLocks/>
            </p:cNvSpPr>
            <p:nvPr/>
          </p:nvSpPr>
          <p:spPr bwMode="auto">
            <a:xfrm flipV="1">
              <a:off x="2208" y="3120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73" name="Freeform 54"/>
            <p:cNvSpPr>
              <a:spLocks/>
            </p:cNvSpPr>
            <p:nvPr/>
          </p:nvSpPr>
          <p:spPr bwMode="auto">
            <a:xfrm flipV="1">
              <a:off x="2400" y="3120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1189" name="Group 55"/>
          <p:cNvGrpSpPr>
            <a:grpSpLocks/>
          </p:cNvGrpSpPr>
          <p:nvPr/>
        </p:nvGrpSpPr>
        <p:grpSpPr bwMode="auto">
          <a:xfrm>
            <a:off x="838200" y="3805238"/>
            <a:ext cx="1219200" cy="1300162"/>
            <a:chOff x="528" y="2397"/>
            <a:chExt cx="768" cy="819"/>
          </a:xfrm>
        </p:grpSpPr>
        <p:sp>
          <p:nvSpPr>
            <p:cNvPr id="221209" name="Rectangle 56"/>
            <p:cNvSpPr>
              <a:spLocks noChangeArrowheads="1"/>
            </p:cNvSpPr>
            <p:nvPr/>
          </p:nvSpPr>
          <p:spPr bwMode="auto">
            <a:xfrm>
              <a:off x="720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10" name="Rectangle 57"/>
            <p:cNvSpPr>
              <a:spLocks noChangeArrowheads="1"/>
            </p:cNvSpPr>
            <p:nvPr/>
          </p:nvSpPr>
          <p:spPr bwMode="auto">
            <a:xfrm>
              <a:off x="912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11" name="Rectangle 58"/>
            <p:cNvSpPr>
              <a:spLocks noChangeArrowheads="1"/>
            </p:cNvSpPr>
            <p:nvPr/>
          </p:nvSpPr>
          <p:spPr bwMode="auto">
            <a:xfrm>
              <a:off x="1104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12" name="Freeform 59"/>
            <p:cNvSpPr>
              <a:spLocks/>
            </p:cNvSpPr>
            <p:nvPr/>
          </p:nvSpPr>
          <p:spPr bwMode="auto">
            <a:xfrm>
              <a:off x="528" y="2544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13" name="Freeform 60"/>
            <p:cNvSpPr>
              <a:spLocks/>
            </p:cNvSpPr>
            <p:nvPr/>
          </p:nvSpPr>
          <p:spPr bwMode="auto">
            <a:xfrm>
              <a:off x="720" y="244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14" name="Freeform 61"/>
            <p:cNvSpPr>
              <a:spLocks/>
            </p:cNvSpPr>
            <p:nvPr/>
          </p:nvSpPr>
          <p:spPr bwMode="auto">
            <a:xfrm>
              <a:off x="912" y="2397"/>
              <a:ext cx="195" cy="147"/>
            </a:xfrm>
            <a:custGeom>
              <a:avLst/>
              <a:gdLst>
                <a:gd name="T0" fmla="*/ 0 w 195"/>
                <a:gd name="T1" fmla="*/ 147 h 147"/>
                <a:gd name="T2" fmla="*/ 192 w 195"/>
                <a:gd name="T3" fmla="*/ 147 h 147"/>
                <a:gd name="T4" fmla="*/ 195 w 195"/>
                <a:gd name="T5" fmla="*/ 49 h 147"/>
                <a:gd name="T6" fmla="*/ 98 w 195"/>
                <a:gd name="T7" fmla="*/ 0 h 147"/>
                <a:gd name="T8" fmla="*/ 0 w 195"/>
                <a:gd name="T9" fmla="*/ 51 h 147"/>
                <a:gd name="T10" fmla="*/ 0 w 195"/>
                <a:gd name="T11" fmla="*/ 147 h 1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5"/>
                <a:gd name="T19" fmla="*/ 0 h 147"/>
                <a:gd name="T20" fmla="*/ 195 w 195"/>
                <a:gd name="T21" fmla="*/ 147 h 14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5" h="147">
                  <a:moveTo>
                    <a:pt x="0" y="147"/>
                  </a:moveTo>
                  <a:lnTo>
                    <a:pt x="192" y="147"/>
                  </a:lnTo>
                  <a:lnTo>
                    <a:pt x="195" y="49"/>
                  </a:lnTo>
                  <a:lnTo>
                    <a:pt x="98" y="0"/>
                  </a:lnTo>
                  <a:lnTo>
                    <a:pt x="0" y="51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15" name="Freeform 62"/>
            <p:cNvSpPr>
              <a:spLocks/>
            </p:cNvSpPr>
            <p:nvPr/>
          </p:nvSpPr>
          <p:spPr bwMode="auto">
            <a:xfrm flipH="1">
              <a:off x="1104" y="244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16" name="Rectangle 63"/>
            <p:cNvSpPr>
              <a:spLocks noChangeArrowheads="1"/>
            </p:cNvSpPr>
            <p:nvPr/>
          </p:nvSpPr>
          <p:spPr bwMode="auto">
            <a:xfrm flipV="1">
              <a:off x="1104" y="2928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17" name="Rectangle 64"/>
            <p:cNvSpPr>
              <a:spLocks noChangeArrowheads="1"/>
            </p:cNvSpPr>
            <p:nvPr/>
          </p:nvSpPr>
          <p:spPr bwMode="auto">
            <a:xfrm flipV="1">
              <a:off x="720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18" name="Rectangle 65"/>
            <p:cNvSpPr>
              <a:spLocks noChangeArrowheads="1"/>
            </p:cNvSpPr>
            <p:nvPr/>
          </p:nvSpPr>
          <p:spPr bwMode="auto">
            <a:xfrm flipV="1">
              <a:off x="912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19" name="Rectangle 66"/>
            <p:cNvSpPr>
              <a:spLocks noChangeArrowheads="1"/>
            </p:cNvSpPr>
            <p:nvPr/>
          </p:nvSpPr>
          <p:spPr bwMode="auto">
            <a:xfrm flipV="1">
              <a:off x="1104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20" name="Freeform 67"/>
            <p:cNvSpPr>
              <a:spLocks/>
            </p:cNvSpPr>
            <p:nvPr/>
          </p:nvSpPr>
          <p:spPr bwMode="auto">
            <a:xfrm flipV="1">
              <a:off x="528" y="2736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21" name="Freeform 68"/>
            <p:cNvSpPr>
              <a:spLocks/>
            </p:cNvSpPr>
            <p:nvPr/>
          </p:nvSpPr>
          <p:spPr bwMode="auto">
            <a:xfrm flipV="1">
              <a:off x="720" y="292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22" name="Freeform 69"/>
            <p:cNvSpPr>
              <a:spLocks/>
            </p:cNvSpPr>
            <p:nvPr/>
          </p:nvSpPr>
          <p:spPr bwMode="auto">
            <a:xfrm flipV="1">
              <a:off x="912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23" name="Freeform 70"/>
            <p:cNvSpPr>
              <a:spLocks/>
            </p:cNvSpPr>
            <p:nvPr/>
          </p:nvSpPr>
          <p:spPr bwMode="auto">
            <a:xfrm flipV="1">
              <a:off x="1104" y="3120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1190" name="Line 71"/>
          <p:cNvSpPr>
            <a:spLocks noChangeShapeType="1"/>
          </p:cNvSpPr>
          <p:nvPr/>
        </p:nvSpPr>
        <p:spPr bwMode="auto">
          <a:xfrm>
            <a:off x="3205163" y="3732213"/>
            <a:ext cx="2581275" cy="1290637"/>
          </a:xfrm>
          <a:prstGeom prst="line">
            <a:avLst/>
          </a:prstGeom>
          <a:noFill/>
          <a:ln w="12700">
            <a:solidFill>
              <a:srgbClr val="DDDDDD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72"/>
          <p:cNvGrpSpPr>
            <a:grpSpLocks/>
          </p:cNvGrpSpPr>
          <p:nvPr/>
        </p:nvGrpSpPr>
        <p:grpSpPr bwMode="auto">
          <a:xfrm>
            <a:off x="6096000" y="3427413"/>
            <a:ext cx="609600" cy="304800"/>
            <a:chOff x="3840" y="2159"/>
            <a:chExt cx="384" cy="192"/>
          </a:xfrm>
          <a:solidFill>
            <a:srgbClr val="FFFF66"/>
          </a:solidFill>
        </p:grpSpPr>
        <p:sp>
          <p:nvSpPr>
            <p:cNvPr id="201753" name="Freeform 73"/>
            <p:cNvSpPr>
              <a:spLocks/>
            </p:cNvSpPr>
            <p:nvPr/>
          </p:nvSpPr>
          <p:spPr bwMode="auto">
            <a:xfrm flipH="1">
              <a:off x="3840" y="2159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201754" name="Freeform 74"/>
            <p:cNvSpPr>
              <a:spLocks/>
            </p:cNvSpPr>
            <p:nvPr/>
          </p:nvSpPr>
          <p:spPr bwMode="auto">
            <a:xfrm flipH="1">
              <a:off x="4032" y="2255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</p:grpSp>
      <p:grpSp>
        <p:nvGrpSpPr>
          <p:cNvPr id="221192" name="Group 75"/>
          <p:cNvGrpSpPr>
            <a:grpSpLocks/>
          </p:cNvGrpSpPr>
          <p:nvPr/>
        </p:nvGrpSpPr>
        <p:grpSpPr bwMode="auto">
          <a:xfrm>
            <a:off x="6096000" y="4648200"/>
            <a:ext cx="1828800" cy="914400"/>
            <a:chOff x="3840" y="2928"/>
            <a:chExt cx="1152" cy="576"/>
          </a:xfrm>
        </p:grpSpPr>
        <p:sp>
          <p:nvSpPr>
            <p:cNvPr id="221193" name="Rectangle 76"/>
            <p:cNvSpPr>
              <a:spLocks noChangeArrowheads="1"/>
            </p:cNvSpPr>
            <p:nvPr/>
          </p:nvSpPr>
          <p:spPr bwMode="auto">
            <a:xfrm flipV="1">
              <a:off x="4032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194" name="Rectangle 77"/>
            <p:cNvSpPr>
              <a:spLocks noChangeArrowheads="1"/>
            </p:cNvSpPr>
            <p:nvPr/>
          </p:nvSpPr>
          <p:spPr bwMode="auto">
            <a:xfrm flipV="1">
              <a:off x="4224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195" name="Rectangle 78"/>
            <p:cNvSpPr>
              <a:spLocks noChangeArrowheads="1"/>
            </p:cNvSpPr>
            <p:nvPr/>
          </p:nvSpPr>
          <p:spPr bwMode="auto">
            <a:xfrm flipV="1">
              <a:off x="4416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196" name="Rectangle 79"/>
            <p:cNvSpPr>
              <a:spLocks noChangeArrowheads="1"/>
            </p:cNvSpPr>
            <p:nvPr/>
          </p:nvSpPr>
          <p:spPr bwMode="auto">
            <a:xfrm flipV="1">
              <a:off x="4608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197" name="Rectangle 80"/>
            <p:cNvSpPr>
              <a:spLocks noChangeArrowheads="1"/>
            </p:cNvSpPr>
            <p:nvPr/>
          </p:nvSpPr>
          <p:spPr bwMode="auto">
            <a:xfrm flipV="1">
              <a:off x="4800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198" name="Rectangle 81"/>
            <p:cNvSpPr>
              <a:spLocks noChangeArrowheads="1"/>
            </p:cNvSpPr>
            <p:nvPr/>
          </p:nvSpPr>
          <p:spPr bwMode="auto">
            <a:xfrm flipV="1">
              <a:off x="3840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199" name="Rectangle 82"/>
            <p:cNvSpPr>
              <a:spLocks noChangeArrowheads="1"/>
            </p:cNvSpPr>
            <p:nvPr/>
          </p:nvSpPr>
          <p:spPr bwMode="auto">
            <a:xfrm flipV="1">
              <a:off x="4032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00" name="Rectangle 83"/>
            <p:cNvSpPr>
              <a:spLocks noChangeArrowheads="1"/>
            </p:cNvSpPr>
            <p:nvPr/>
          </p:nvSpPr>
          <p:spPr bwMode="auto">
            <a:xfrm flipV="1">
              <a:off x="4224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01" name="Rectangle 84"/>
            <p:cNvSpPr>
              <a:spLocks noChangeArrowheads="1"/>
            </p:cNvSpPr>
            <p:nvPr/>
          </p:nvSpPr>
          <p:spPr bwMode="auto">
            <a:xfrm flipV="1">
              <a:off x="4416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02" name="Rectangle 85"/>
            <p:cNvSpPr>
              <a:spLocks noChangeArrowheads="1"/>
            </p:cNvSpPr>
            <p:nvPr/>
          </p:nvSpPr>
          <p:spPr bwMode="auto">
            <a:xfrm flipV="1">
              <a:off x="3840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03" name="Rectangle 86"/>
            <p:cNvSpPr>
              <a:spLocks noChangeArrowheads="1"/>
            </p:cNvSpPr>
            <p:nvPr/>
          </p:nvSpPr>
          <p:spPr bwMode="auto">
            <a:xfrm flipV="1">
              <a:off x="4032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204" name="Freeform 87"/>
            <p:cNvSpPr>
              <a:spLocks/>
            </p:cNvSpPr>
            <p:nvPr/>
          </p:nvSpPr>
          <p:spPr bwMode="auto">
            <a:xfrm flipV="1">
              <a:off x="3840" y="331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05" name="Freeform 88"/>
            <p:cNvSpPr>
              <a:spLocks/>
            </p:cNvSpPr>
            <p:nvPr/>
          </p:nvSpPr>
          <p:spPr bwMode="auto">
            <a:xfrm flipH="1">
              <a:off x="4224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06" name="Freeform 89"/>
            <p:cNvSpPr>
              <a:spLocks/>
            </p:cNvSpPr>
            <p:nvPr/>
          </p:nvSpPr>
          <p:spPr bwMode="auto">
            <a:xfrm flipH="1">
              <a:off x="4608" y="3120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07" name="Freeform 90"/>
            <p:cNvSpPr>
              <a:spLocks/>
            </p:cNvSpPr>
            <p:nvPr/>
          </p:nvSpPr>
          <p:spPr bwMode="auto">
            <a:xfrm flipH="1">
              <a:off x="4416" y="3024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208" name="Freeform 91"/>
            <p:cNvSpPr>
              <a:spLocks/>
            </p:cNvSpPr>
            <p:nvPr/>
          </p:nvSpPr>
          <p:spPr bwMode="auto">
            <a:xfrm flipH="1">
              <a:off x="4800" y="321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91790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107" charset="-128"/>
              </a:rPr>
              <a:t>Data Parallel Visualization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990600"/>
          </a:xfrm>
        </p:spPr>
        <p:txBody>
          <a:bodyPr/>
          <a:lstStyle/>
          <a:p>
            <a:r>
              <a:rPr lang="en-US" dirty="0">
                <a:ea typeface="ＭＳ Ｐゴシック" pitchFamily="-107" charset="-128"/>
              </a:rPr>
              <a:t>Duplicate processes run independently on different partitions of data.</a:t>
            </a:r>
          </a:p>
        </p:txBody>
      </p:sp>
      <p:grpSp>
        <p:nvGrpSpPr>
          <p:cNvPr id="223236" name="Group 4"/>
          <p:cNvGrpSpPr>
            <a:grpSpLocks/>
          </p:cNvGrpSpPr>
          <p:nvPr/>
        </p:nvGrpSpPr>
        <p:grpSpPr bwMode="auto">
          <a:xfrm>
            <a:off x="2590800" y="3429000"/>
            <a:ext cx="3048000" cy="1828800"/>
            <a:chOff x="1632" y="2160"/>
            <a:chExt cx="1920" cy="1152"/>
          </a:xfrm>
        </p:grpSpPr>
        <p:sp>
          <p:nvSpPr>
            <p:cNvPr id="223306" name="Rectangle 5"/>
            <p:cNvSpPr>
              <a:spLocks noChangeArrowheads="1"/>
            </p:cNvSpPr>
            <p:nvPr/>
          </p:nvSpPr>
          <p:spPr bwMode="auto">
            <a:xfrm>
              <a:off x="2592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07" name="Rectangle 6"/>
            <p:cNvSpPr>
              <a:spLocks noChangeArrowheads="1"/>
            </p:cNvSpPr>
            <p:nvPr/>
          </p:nvSpPr>
          <p:spPr bwMode="auto">
            <a:xfrm>
              <a:off x="2784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08" name="Rectangle 7"/>
            <p:cNvSpPr>
              <a:spLocks noChangeArrowheads="1"/>
            </p:cNvSpPr>
            <p:nvPr/>
          </p:nvSpPr>
          <p:spPr bwMode="auto">
            <a:xfrm>
              <a:off x="2976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09" name="Rectangle 8"/>
            <p:cNvSpPr>
              <a:spLocks noChangeArrowheads="1"/>
            </p:cNvSpPr>
            <p:nvPr/>
          </p:nvSpPr>
          <p:spPr bwMode="auto">
            <a:xfrm>
              <a:off x="3168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10" name="Rectangle 9"/>
            <p:cNvSpPr>
              <a:spLocks noChangeArrowheads="1"/>
            </p:cNvSpPr>
            <p:nvPr/>
          </p:nvSpPr>
          <p:spPr bwMode="auto">
            <a:xfrm>
              <a:off x="3360" y="216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11" name="Rectangle 10"/>
            <p:cNvSpPr>
              <a:spLocks noChangeArrowheads="1"/>
            </p:cNvSpPr>
            <p:nvPr/>
          </p:nvSpPr>
          <p:spPr bwMode="auto">
            <a:xfrm>
              <a:off x="2208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12" name="Rectangle 11"/>
            <p:cNvSpPr>
              <a:spLocks noChangeArrowheads="1"/>
            </p:cNvSpPr>
            <p:nvPr/>
          </p:nvSpPr>
          <p:spPr bwMode="auto">
            <a:xfrm>
              <a:off x="2400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13" name="Rectangle 12"/>
            <p:cNvSpPr>
              <a:spLocks noChangeArrowheads="1"/>
            </p:cNvSpPr>
            <p:nvPr/>
          </p:nvSpPr>
          <p:spPr bwMode="auto">
            <a:xfrm>
              <a:off x="2592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14" name="Rectangle 13"/>
            <p:cNvSpPr>
              <a:spLocks noChangeArrowheads="1"/>
            </p:cNvSpPr>
            <p:nvPr/>
          </p:nvSpPr>
          <p:spPr bwMode="auto">
            <a:xfrm>
              <a:off x="2784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15" name="Rectangle 14"/>
            <p:cNvSpPr>
              <a:spLocks noChangeArrowheads="1"/>
            </p:cNvSpPr>
            <p:nvPr/>
          </p:nvSpPr>
          <p:spPr bwMode="auto">
            <a:xfrm>
              <a:off x="2976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16" name="Rectangle 15"/>
            <p:cNvSpPr>
              <a:spLocks noChangeArrowheads="1"/>
            </p:cNvSpPr>
            <p:nvPr/>
          </p:nvSpPr>
          <p:spPr bwMode="auto">
            <a:xfrm>
              <a:off x="3168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17" name="Rectangle 16"/>
            <p:cNvSpPr>
              <a:spLocks noChangeArrowheads="1"/>
            </p:cNvSpPr>
            <p:nvPr/>
          </p:nvSpPr>
          <p:spPr bwMode="auto">
            <a:xfrm>
              <a:off x="3360" y="2352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18" name="Rectangle 17"/>
            <p:cNvSpPr>
              <a:spLocks noChangeArrowheads="1"/>
            </p:cNvSpPr>
            <p:nvPr/>
          </p:nvSpPr>
          <p:spPr bwMode="auto">
            <a:xfrm>
              <a:off x="1824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19" name="Rectangle 18"/>
            <p:cNvSpPr>
              <a:spLocks noChangeArrowheads="1"/>
            </p:cNvSpPr>
            <p:nvPr/>
          </p:nvSpPr>
          <p:spPr bwMode="auto">
            <a:xfrm>
              <a:off x="2016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20" name="Rectangle 19"/>
            <p:cNvSpPr>
              <a:spLocks noChangeArrowheads="1"/>
            </p:cNvSpPr>
            <p:nvPr/>
          </p:nvSpPr>
          <p:spPr bwMode="auto">
            <a:xfrm>
              <a:off x="2208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21" name="Rectangle 20"/>
            <p:cNvSpPr>
              <a:spLocks noChangeArrowheads="1"/>
            </p:cNvSpPr>
            <p:nvPr/>
          </p:nvSpPr>
          <p:spPr bwMode="auto">
            <a:xfrm>
              <a:off x="2400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22" name="Rectangle 21"/>
            <p:cNvSpPr>
              <a:spLocks noChangeArrowheads="1"/>
            </p:cNvSpPr>
            <p:nvPr/>
          </p:nvSpPr>
          <p:spPr bwMode="auto">
            <a:xfrm>
              <a:off x="2592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23" name="Rectangle 22"/>
            <p:cNvSpPr>
              <a:spLocks noChangeArrowheads="1"/>
            </p:cNvSpPr>
            <p:nvPr/>
          </p:nvSpPr>
          <p:spPr bwMode="auto">
            <a:xfrm>
              <a:off x="2784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24" name="Rectangle 23"/>
            <p:cNvSpPr>
              <a:spLocks noChangeArrowheads="1"/>
            </p:cNvSpPr>
            <p:nvPr/>
          </p:nvSpPr>
          <p:spPr bwMode="auto">
            <a:xfrm>
              <a:off x="2976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25" name="Rectangle 24"/>
            <p:cNvSpPr>
              <a:spLocks noChangeArrowheads="1"/>
            </p:cNvSpPr>
            <p:nvPr/>
          </p:nvSpPr>
          <p:spPr bwMode="auto">
            <a:xfrm>
              <a:off x="3168" y="2544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26" name="Freeform 25"/>
            <p:cNvSpPr>
              <a:spLocks/>
            </p:cNvSpPr>
            <p:nvPr/>
          </p:nvSpPr>
          <p:spPr bwMode="auto">
            <a:xfrm>
              <a:off x="1632" y="2544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27" name="Freeform 26"/>
            <p:cNvSpPr>
              <a:spLocks/>
            </p:cNvSpPr>
            <p:nvPr/>
          </p:nvSpPr>
          <p:spPr bwMode="auto">
            <a:xfrm>
              <a:off x="1824" y="244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28" name="Freeform 27"/>
            <p:cNvSpPr>
              <a:spLocks/>
            </p:cNvSpPr>
            <p:nvPr/>
          </p:nvSpPr>
          <p:spPr bwMode="auto">
            <a:xfrm>
              <a:off x="2016" y="235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29" name="Freeform 28"/>
            <p:cNvSpPr>
              <a:spLocks/>
            </p:cNvSpPr>
            <p:nvPr/>
          </p:nvSpPr>
          <p:spPr bwMode="auto">
            <a:xfrm>
              <a:off x="2208" y="225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30" name="Freeform 29"/>
            <p:cNvSpPr>
              <a:spLocks/>
            </p:cNvSpPr>
            <p:nvPr/>
          </p:nvSpPr>
          <p:spPr bwMode="auto">
            <a:xfrm>
              <a:off x="2400" y="2160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31" name="Rectangle 30"/>
            <p:cNvSpPr>
              <a:spLocks noChangeArrowheads="1"/>
            </p:cNvSpPr>
            <p:nvPr/>
          </p:nvSpPr>
          <p:spPr bwMode="auto">
            <a:xfrm flipV="1">
              <a:off x="2592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32" name="Rectangle 31"/>
            <p:cNvSpPr>
              <a:spLocks noChangeArrowheads="1"/>
            </p:cNvSpPr>
            <p:nvPr/>
          </p:nvSpPr>
          <p:spPr bwMode="auto">
            <a:xfrm flipV="1">
              <a:off x="2784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33" name="Rectangle 32"/>
            <p:cNvSpPr>
              <a:spLocks noChangeArrowheads="1"/>
            </p:cNvSpPr>
            <p:nvPr/>
          </p:nvSpPr>
          <p:spPr bwMode="auto">
            <a:xfrm flipV="1">
              <a:off x="2976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34" name="Rectangle 33"/>
            <p:cNvSpPr>
              <a:spLocks noChangeArrowheads="1"/>
            </p:cNvSpPr>
            <p:nvPr/>
          </p:nvSpPr>
          <p:spPr bwMode="auto">
            <a:xfrm flipV="1">
              <a:off x="3168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35" name="Rectangle 34"/>
            <p:cNvSpPr>
              <a:spLocks noChangeArrowheads="1"/>
            </p:cNvSpPr>
            <p:nvPr/>
          </p:nvSpPr>
          <p:spPr bwMode="auto">
            <a:xfrm flipV="1">
              <a:off x="3360" y="3120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36" name="Rectangle 35"/>
            <p:cNvSpPr>
              <a:spLocks noChangeArrowheads="1"/>
            </p:cNvSpPr>
            <p:nvPr/>
          </p:nvSpPr>
          <p:spPr bwMode="auto">
            <a:xfrm flipV="1">
              <a:off x="2208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37" name="Rectangle 36"/>
            <p:cNvSpPr>
              <a:spLocks noChangeArrowheads="1"/>
            </p:cNvSpPr>
            <p:nvPr/>
          </p:nvSpPr>
          <p:spPr bwMode="auto">
            <a:xfrm flipV="1">
              <a:off x="2400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38" name="Rectangle 37"/>
            <p:cNvSpPr>
              <a:spLocks noChangeArrowheads="1"/>
            </p:cNvSpPr>
            <p:nvPr/>
          </p:nvSpPr>
          <p:spPr bwMode="auto">
            <a:xfrm flipV="1">
              <a:off x="2592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39" name="Rectangle 38"/>
            <p:cNvSpPr>
              <a:spLocks noChangeArrowheads="1"/>
            </p:cNvSpPr>
            <p:nvPr/>
          </p:nvSpPr>
          <p:spPr bwMode="auto">
            <a:xfrm flipV="1">
              <a:off x="2784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40" name="Rectangle 39"/>
            <p:cNvSpPr>
              <a:spLocks noChangeArrowheads="1"/>
            </p:cNvSpPr>
            <p:nvPr/>
          </p:nvSpPr>
          <p:spPr bwMode="auto">
            <a:xfrm flipV="1">
              <a:off x="2976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41" name="Rectangle 40"/>
            <p:cNvSpPr>
              <a:spLocks noChangeArrowheads="1"/>
            </p:cNvSpPr>
            <p:nvPr/>
          </p:nvSpPr>
          <p:spPr bwMode="auto">
            <a:xfrm flipV="1">
              <a:off x="3168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42" name="Rectangle 41"/>
            <p:cNvSpPr>
              <a:spLocks noChangeArrowheads="1"/>
            </p:cNvSpPr>
            <p:nvPr/>
          </p:nvSpPr>
          <p:spPr bwMode="auto">
            <a:xfrm flipV="1">
              <a:off x="3360" y="2928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43" name="Rectangle 42"/>
            <p:cNvSpPr>
              <a:spLocks noChangeArrowheads="1"/>
            </p:cNvSpPr>
            <p:nvPr/>
          </p:nvSpPr>
          <p:spPr bwMode="auto">
            <a:xfrm flipV="1">
              <a:off x="1824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44" name="Rectangle 43"/>
            <p:cNvSpPr>
              <a:spLocks noChangeArrowheads="1"/>
            </p:cNvSpPr>
            <p:nvPr/>
          </p:nvSpPr>
          <p:spPr bwMode="auto">
            <a:xfrm flipV="1">
              <a:off x="2016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45" name="Rectangle 44"/>
            <p:cNvSpPr>
              <a:spLocks noChangeArrowheads="1"/>
            </p:cNvSpPr>
            <p:nvPr/>
          </p:nvSpPr>
          <p:spPr bwMode="auto">
            <a:xfrm flipV="1">
              <a:off x="2208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46" name="Rectangle 45"/>
            <p:cNvSpPr>
              <a:spLocks noChangeArrowheads="1"/>
            </p:cNvSpPr>
            <p:nvPr/>
          </p:nvSpPr>
          <p:spPr bwMode="auto">
            <a:xfrm flipV="1">
              <a:off x="2400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47" name="Rectangle 46"/>
            <p:cNvSpPr>
              <a:spLocks noChangeArrowheads="1"/>
            </p:cNvSpPr>
            <p:nvPr/>
          </p:nvSpPr>
          <p:spPr bwMode="auto">
            <a:xfrm flipV="1">
              <a:off x="2592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48" name="Rectangle 47"/>
            <p:cNvSpPr>
              <a:spLocks noChangeArrowheads="1"/>
            </p:cNvSpPr>
            <p:nvPr/>
          </p:nvSpPr>
          <p:spPr bwMode="auto">
            <a:xfrm flipV="1">
              <a:off x="2784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49" name="Rectangle 48"/>
            <p:cNvSpPr>
              <a:spLocks noChangeArrowheads="1"/>
            </p:cNvSpPr>
            <p:nvPr/>
          </p:nvSpPr>
          <p:spPr bwMode="auto">
            <a:xfrm flipV="1">
              <a:off x="2976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50" name="Rectangle 49"/>
            <p:cNvSpPr>
              <a:spLocks noChangeArrowheads="1"/>
            </p:cNvSpPr>
            <p:nvPr/>
          </p:nvSpPr>
          <p:spPr bwMode="auto">
            <a:xfrm flipV="1">
              <a:off x="3168" y="2736"/>
              <a:ext cx="192" cy="192"/>
            </a:xfrm>
            <a:prstGeom prst="rect">
              <a:avLst/>
            </a:prstGeom>
            <a:noFill/>
            <a:ln w="317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51" name="Freeform 50"/>
            <p:cNvSpPr>
              <a:spLocks/>
            </p:cNvSpPr>
            <p:nvPr/>
          </p:nvSpPr>
          <p:spPr bwMode="auto">
            <a:xfrm flipV="1">
              <a:off x="1632" y="2736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52" name="Freeform 51"/>
            <p:cNvSpPr>
              <a:spLocks/>
            </p:cNvSpPr>
            <p:nvPr/>
          </p:nvSpPr>
          <p:spPr bwMode="auto">
            <a:xfrm flipV="1">
              <a:off x="1824" y="292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53" name="Freeform 52"/>
            <p:cNvSpPr>
              <a:spLocks/>
            </p:cNvSpPr>
            <p:nvPr/>
          </p:nvSpPr>
          <p:spPr bwMode="auto">
            <a:xfrm flipV="1">
              <a:off x="2016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54" name="Freeform 53"/>
            <p:cNvSpPr>
              <a:spLocks/>
            </p:cNvSpPr>
            <p:nvPr/>
          </p:nvSpPr>
          <p:spPr bwMode="auto">
            <a:xfrm flipV="1">
              <a:off x="2208" y="3120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55" name="Freeform 54"/>
            <p:cNvSpPr>
              <a:spLocks/>
            </p:cNvSpPr>
            <p:nvPr/>
          </p:nvSpPr>
          <p:spPr bwMode="auto">
            <a:xfrm flipV="1">
              <a:off x="2400" y="3120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3237" name="Group 55"/>
          <p:cNvGrpSpPr>
            <a:grpSpLocks/>
          </p:cNvGrpSpPr>
          <p:nvPr/>
        </p:nvGrpSpPr>
        <p:grpSpPr bwMode="auto">
          <a:xfrm>
            <a:off x="838200" y="3805238"/>
            <a:ext cx="1219200" cy="1300162"/>
            <a:chOff x="528" y="2397"/>
            <a:chExt cx="768" cy="819"/>
          </a:xfrm>
        </p:grpSpPr>
        <p:sp>
          <p:nvSpPr>
            <p:cNvPr id="223291" name="Rectangle 56"/>
            <p:cNvSpPr>
              <a:spLocks noChangeArrowheads="1"/>
            </p:cNvSpPr>
            <p:nvPr/>
          </p:nvSpPr>
          <p:spPr bwMode="auto">
            <a:xfrm>
              <a:off x="720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92" name="Rectangle 57"/>
            <p:cNvSpPr>
              <a:spLocks noChangeArrowheads="1"/>
            </p:cNvSpPr>
            <p:nvPr/>
          </p:nvSpPr>
          <p:spPr bwMode="auto">
            <a:xfrm>
              <a:off x="912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93" name="Rectangle 58"/>
            <p:cNvSpPr>
              <a:spLocks noChangeArrowheads="1"/>
            </p:cNvSpPr>
            <p:nvPr/>
          </p:nvSpPr>
          <p:spPr bwMode="auto">
            <a:xfrm>
              <a:off x="1104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94" name="Freeform 59"/>
            <p:cNvSpPr>
              <a:spLocks/>
            </p:cNvSpPr>
            <p:nvPr/>
          </p:nvSpPr>
          <p:spPr bwMode="auto">
            <a:xfrm>
              <a:off x="528" y="2544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95" name="Freeform 60"/>
            <p:cNvSpPr>
              <a:spLocks/>
            </p:cNvSpPr>
            <p:nvPr/>
          </p:nvSpPr>
          <p:spPr bwMode="auto">
            <a:xfrm>
              <a:off x="720" y="244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96" name="Freeform 61"/>
            <p:cNvSpPr>
              <a:spLocks/>
            </p:cNvSpPr>
            <p:nvPr/>
          </p:nvSpPr>
          <p:spPr bwMode="auto">
            <a:xfrm>
              <a:off x="912" y="2397"/>
              <a:ext cx="195" cy="147"/>
            </a:xfrm>
            <a:custGeom>
              <a:avLst/>
              <a:gdLst>
                <a:gd name="T0" fmla="*/ 0 w 195"/>
                <a:gd name="T1" fmla="*/ 147 h 147"/>
                <a:gd name="T2" fmla="*/ 192 w 195"/>
                <a:gd name="T3" fmla="*/ 147 h 147"/>
                <a:gd name="T4" fmla="*/ 195 w 195"/>
                <a:gd name="T5" fmla="*/ 49 h 147"/>
                <a:gd name="T6" fmla="*/ 98 w 195"/>
                <a:gd name="T7" fmla="*/ 0 h 147"/>
                <a:gd name="T8" fmla="*/ 0 w 195"/>
                <a:gd name="T9" fmla="*/ 51 h 147"/>
                <a:gd name="T10" fmla="*/ 0 w 195"/>
                <a:gd name="T11" fmla="*/ 147 h 1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5"/>
                <a:gd name="T19" fmla="*/ 0 h 147"/>
                <a:gd name="T20" fmla="*/ 195 w 195"/>
                <a:gd name="T21" fmla="*/ 147 h 14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5" h="147">
                  <a:moveTo>
                    <a:pt x="0" y="147"/>
                  </a:moveTo>
                  <a:lnTo>
                    <a:pt x="192" y="147"/>
                  </a:lnTo>
                  <a:lnTo>
                    <a:pt x="195" y="49"/>
                  </a:lnTo>
                  <a:lnTo>
                    <a:pt x="98" y="0"/>
                  </a:lnTo>
                  <a:lnTo>
                    <a:pt x="0" y="51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97" name="Freeform 62"/>
            <p:cNvSpPr>
              <a:spLocks/>
            </p:cNvSpPr>
            <p:nvPr/>
          </p:nvSpPr>
          <p:spPr bwMode="auto">
            <a:xfrm flipH="1">
              <a:off x="1104" y="244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98" name="Rectangle 63"/>
            <p:cNvSpPr>
              <a:spLocks noChangeArrowheads="1"/>
            </p:cNvSpPr>
            <p:nvPr/>
          </p:nvSpPr>
          <p:spPr bwMode="auto">
            <a:xfrm flipV="1">
              <a:off x="1104" y="2928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99" name="Rectangle 64"/>
            <p:cNvSpPr>
              <a:spLocks noChangeArrowheads="1"/>
            </p:cNvSpPr>
            <p:nvPr/>
          </p:nvSpPr>
          <p:spPr bwMode="auto">
            <a:xfrm flipV="1">
              <a:off x="720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00" name="Rectangle 65"/>
            <p:cNvSpPr>
              <a:spLocks noChangeArrowheads="1"/>
            </p:cNvSpPr>
            <p:nvPr/>
          </p:nvSpPr>
          <p:spPr bwMode="auto">
            <a:xfrm flipV="1">
              <a:off x="912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01" name="Rectangle 66"/>
            <p:cNvSpPr>
              <a:spLocks noChangeArrowheads="1"/>
            </p:cNvSpPr>
            <p:nvPr/>
          </p:nvSpPr>
          <p:spPr bwMode="auto">
            <a:xfrm flipV="1">
              <a:off x="1104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302" name="Freeform 67"/>
            <p:cNvSpPr>
              <a:spLocks/>
            </p:cNvSpPr>
            <p:nvPr/>
          </p:nvSpPr>
          <p:spPr bwMode="auto">
            <a:xfrm flipV="1">
              <a:off x="528" y="2736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03" name="Freeform 68"/>
            <p:cNvSpPr>
              <a:spLocks/>
            </p:cNvSpPr>
            <p:nvPr/>
          </p:nvSpPr>
          <p:spPr bwMode="auto">
            <a:xfrm flipV="1">
              <a:off x="720" y="292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04" name="Freeform 69"/>
            <p:cNvSpPr>
              <a:spLocks/>
            </p:cNvSpPr>
            <p:nvPr/>
          </p:nvSpPr>
          <p:spPr bwMode="auto">
            <a:xfrm flipV="1">
              <a:off x="912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05" name="Freeform 70"/>
            <p:cNvSpPr>
              <a:spLocks/>
            </p:cNvSpPr>
            <p:nvPr/>
          </p:nvSpPr>
          <p:spPr bwMode="auto">
            <a:xfrm flipV="1">
              <a:off x="1104" y="3120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3238" name="Line 71"/>
          <p:cNvSpPr>
            <a:spLocks noChangeShapeType="1"/>
          </p:cNvSpPr>
          <p:nvPr/>
        </p:nvSpPr>
        <p:spPr bwMode="auto">
          <a:xfrm>
            <a:off x="3205163" y="3732213"/>
            <a:ext cx="2581275" cy="1290637"/>
          </a:xfrm>
          <a:prstGeom prst="line">
            <a:avLst/>
          </a:prstGeom>
          <a:noFill/>
          <a:ln w="12700">
            <a:solidFill>
              <a:srgbClr val="DDDDDD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72"/>
          <p:cNvGrpSpPr>
            <a:grpSpLocks/>
          </p:cNvGrpSpPr>
          <p:nvPr/>
        </p:nvGrpSpPr>
        <p:grpSpPr bwMode="auto">
          <a:xfrm>
            <a:off x="6096000" y="3427413"/>
            <a:ext cx="609600" cy="304800"/>
            <a:chOff x="3840" y="2159"/>
            <a:chExt cx="384" cy="192"/>
          </a:xfrm>
          <a:solidFill>
            <a:srgbClr val="FFFF66"/>
          </a:solidFill>
        </p:grpSpPr>
        <p:sp>
          <p:nvSpPr>
            <p:cNvPr id="203837" name="Freeform 73"/>
            <p:cNvSpPr>
              <a:spLocks/>
            </p:cNvSpPr>
            <p:nvPr/>
          </p:nvSpPr>
          <p:spPr bwMode="auto">
            <a:xfrm flipH="1">
              <a:off x="3840" y="2159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203838" name="Freeform 74"/>
            <p:cNvSpPr>
              <a:spLocks/>
            </p:cNvSpPr>
            <p:nvPr/>
          </p:nvSpPr>
          <p:spPr bwMode="auto">
            <a:xfrm flipH="1">
              <a:off x="4032" y="2255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</p:grpSp>
      <p:grpSp>
        <p:nvGrpSpPr>
          <p:cNvPr id="223240" name="Group 75"/>
          <p:cNvGrpSpPr>
            <a:grpSpLocks/>
          </p:cNvGrpSpPr>
          <p:nvPr/>
        </p:nvGrpSpPr>
        <p:grpSpPr bwMode="auto">
          <a:xfrm>
            <a:off x="6096000" y="4648200"/>
            <a:ext cx="1828800" cy="914400"/>
            <a:chOff x="3840" y="2928"/>
            <a:chExt cx="1152" cy="576"/>
          </a:xfrm>
        </p:grpSpPr>
        <p:sp>
          <p:nvSpPr>
            <p:cNvPr id="223275" name="Rectangle 76"/>
            <p:cNvSpPr>
              <a:spLocks noChangeArrowheads="1"/>
            </p:cNvSpPr>
            <p:nvPr/>
          </p:nvSpPr>
          <p:spPr bwMode="auto">
            <a:xfrm flipV="1">
              <a:off x="4032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76" name="Rectangle 77"/>
            <p:cNvSpPr>
              <a:spLocks noChangeArrowheads="1"/>
            </p:cNvSpPr>
            <p:nvPr/>
          </p:nvSpPr>
          <p:spPr bwMode="auto">
            <a:xfrm flipV="1">
              <a:off x="4224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77" name="Rectangle 78"/>
            <p:cNvSpPr>
              <a:spLocks noChangeArrowheads="1"/>
            </p:cNvSpPr>
            <p:nvPr/>
          </p:nvSpPr>
          <p:spPr bwMode="auto">
            <a:xfrm flipV="1">
              <a:off x="4416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78" name="Rectangle 79"/>
            <p:cNvSpPr>
              <a:spLocks noChangeArrowheads="1"/>
            </p:cNvSpPr>
            <p:nvPr/>
          </p:nvSpPr>
          <p:spPr bwMode="auto">
            <a:xfrm flipV="1">
              <a:off x="4608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79" name="Rectangle 80"/>
            <p:cNvSpPr>
              <a:spLocks noChangeArrowheads="1"/>
            </p:cNvSpPr>
            <p:nvPr/>
          </p:nvSpPr>
          <p:spPr bwMode="auto">
            <a:xfrm flipV="1">
              <a:off x="4800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80" name="Rectangle 81"/>
            <p:cNvSpPr>
              <a:spLocks noChangeArrowheads="1"/>
            </p:cNvSpPr>
            <p:nvPr/>
          </p:nvSpPr>
          <p:spPr bwMode="auto">
            <a:xfrm flipV="1">
              <a:off x="3840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81" name="Rectangle 82"/>
            <p:cNvSpPr>
              <a:spLocks noChangeArrowheads="1"/>
            </p:cNvSpPr>
            <p:nvPr/>
          </p:nvSpPr>
          <p:spPr bwMode="auto">
            <a:xfrm flipV="1">
              <a:off x="4032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82" name="Rectangle 83"/>
            <p:cNvSpPr>
              <a:spLocks noChangeArrowheads="1"/>
            </p:cNvSpPr>
            <p:nvPr/>
          </p:nvSpPr>
          <p:spPr bwMode="auto">
            <a:xfrm flipV="1">
              <a:off x="4224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83" name="Rectangle 84"/>
            <p:cNvSpPr>
              <a:spLocks noChangeArrowheads="1"/>
            </p:cNvSpPr>
            <p:nvPr/>
          </p:nvSpPr>
          <p:spPr bwMode="auto">
            <a:xfrm flipV="1">
              <a:off x="4416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84" name="Rectangle 85"/>
            <p:cNvSpPr>
              <a:spLocks noChangeArrowheads="1"/>
            </p:cNvSpPr>
            <p:nvPr/>
          </p:nvSpPr>
          <p:spPr bwMode="auto">
            <a:xfrm flipV="1">
              <a:off x="3840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85" name="Rectangle 86"/>
            <p:cNvSpPr>
              <a:spLocks noChangeArrowheads="1"/>
            </p:cNvSpPr>
            <p:nvPr/>
          </p:nvSpPr>
          <p:spPr bwMode="auto">
            <a:xfrm flipV="1">
              <a:off x="4032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86" name="Freeform 87"/>
            <p:cNvSpPr>
              <a:spLocks/>
            </p:cNvSpPr>
            <p:nvPr/>
          </p:nvSpPr>
          <p:spPr bwMode="auto">
            <a:xfrm flipV="1">
              <a:off x="3840" y="331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87" name="Freeform 88"/>
            <p:cNvSpPr>
              <a:spLocks/>
            </p:cNvSpPr>
            <p:nvPr/>
          </p:nvSpPr>
          <p:spPr bwMode="auto">
            <a:xfrm flipH="1">
              <a:off x="4224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88" name="Freeform 89"/>
            <p:cNvSpPr>
              <a:spLocks/>
            </p:cNvSpPr>
            <p:nvPr/>
          </p:nvSpPr>
          <p:spPr bwMode="auto">
            <a:xfrm flipH="1">
              <a:off x="4608" y="3120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89" name="Freeform 90"/>
            <p:cNvSpPr>
              <a:spLocks/>
            </p:cNvSpPr>
            <p:nvPr/>
          </p:nvSpPr>
          <p:spPr bwMode="auto">
            <a:xfrm flipH="1">
              <a:off x="4416" y="3024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90" name="Freeform 91"/>
            <p:cNvSpPr>
              <a:spLocks/>
            </p:cNvSpPr>
            <p:nvPr/>
          </p:nvSpPr>
          <p:spPr bwMode="auto">
            <a:xfrm flipH="1">
              <a:off x="4800" y="321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92"/>
          <p:cNvGrpSpPr>
            <a:grpSpLocks/>
          </p:cNvGrpSpPr>
          <p:nvPr/>
        </p:nvGrpSpPr>
        <p:grpSpPr bwMode="auto">
          <a:xfrm>
            <a:off x="838200" y="3810000"/>
            <a:ext cx="1219200" cy="1300162"/>
            <a:chOff x="528" y="2397"/>
            <a:chExt cx="768" cy="819"/>
          </a:xfrm>
        </p:grpSpPr>
        <p:sp>
          <p:nvSpPr>
            <p:cNvPr id="223260" name="Rectangle 93"/>
            <p:cNvSpPr>
              <a:spLocks noChangeArrowheads="1"/>
            </p:cNvSpPr>
            <p:nvPr/>
          </p:nvSpPr>
          <p:spPr bwMode="auto">
            <a:xfrm>
              <a:off x="720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61" name="Rectangle 94"/>
            <p:cNvSpPr>
              <a:spLocks noChangeArrowheads="1"/>
            </p:cNvSpPr>
            <p:nvPr/>
          </p:nvSpPr>
          <p:spPr bwMode="auto">
            <a:xfrm>
              <a:off x="912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62" name="Rectangle 95"/>
            <p:cNvSpPr>
              <a:spLocks noChangeArrowheads="1"/>
            </p:cNvSpPr>
            <p:nvPr/>
          </p:nvSpPr>
          <p:spPr bwMode="auto">
            <a:xfrm>
              <a:off x="1104" y="2544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63" name="Freeform 96"/>
            <p:cNvSpPr>
              <a:spLocks/>
            </p:cNvSpPr>
            <p:nvPr/>
          </p:nvSpPr>
          <p:spPr bwMode="auto">
            <a:xfrm>
              <a:off x="528" y="2544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64" name="Freeform 97"/>
            <p:cNvSpPr>
              <a:spLocks/>
            </p:cNvSpPr>
            <p:nvPr/>
          </p:nvSpPr>
          <p:spPr bwMode="auto">
            <a:xfrm>
              <a:off x="720" y="244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65" name="Freeform 98"/>
            <p:cNvSpPr>
              <a:spLocks/>
            </p:cNvSpPr>
            <p:nvPr/>
          </p:nvSpPr>
          <p:spPr bwMode="auto">
            <a:xfrm>
              <a:off x="912" y="2397"/>
              <a:ext cx="195" cy="147"/>
            </a:xfrm>
            <a:custGeom>
              <a:avLst/>
              <a:gdLst>
                <a:gd name="T0" fmla="*/ 0 w 195"/>
                <a:gd name="T1" fmla="*/ 147 h 147"/>
                <a:gd name="T2" fmla="*/ 192 w 195"/>
                <a:gd name="T3" fmla="*/ 147 h 147"/>
                <a:gd name="T4" fmla="*/ 195 w 195"/>
                <a:gd name="T5" fmla="*/ 49 h 147"/>
                <a:gd name="T6" fmla="*/ 98 w 195"/>
                <a:gd name="T7" fmla="*/ 0 h 147"/>
                <a:gd name="T8" fmla="*/ 0 w 195"/>
                <a:gd name="T9" fmla="*/ 51 h 147"/>
                <a:gd name="T10" fmla="*/ 0 w 195"/>
                <a:gd name="T11" fmla="*/ 147 h 1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5"/>
                <a:gd name="T19" fmla="*/ 0 h 147"/>
                <a:gd name="T20" fmla="*/ 195 w 195"/>
                <a:gd name="T21" fmla="*/ 147 h 14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5" h="147">
                  <a:moveTo>
                    <a:pt x="0" y="147"/>
                  </a:moveTo>
                  <a:lnTo>
                    <a:pt x="192" y="147"/>
                  </a:lnTo>
                  <a:lnTo>
                    <a:pt x="195" y="49"/>
                  </a:lnTo>
                  <a:lnTo>
                    <a:pt x="98" y="0"/>
                  </a:lnTo>
                  <a:lnTo>
                    <a:pt x="0" y="51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66" name="Freeform 99"/>
            <p:cNvSpPr>
              <a:spLocks/>
            </p:cNvSpPr>
            <p:nvPr/>
          </p:nvSpPr>
          <p:spPr bwMode="auto">
            <a:xfrm flipH="1">
              <a:off x="1104" y="244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67" name="Rectangle 100"/>
            <p:cNvSpPr>
              <a:spLocks noChangeArrowheads="1"/>
            </p:cNvSpPr>
            <p:nvPr/>
          </p:nvSpPr>
          <p:spPr bwMode="auto">
            <a:xfrm flipV="1">
              <a:off x="1104" y="2928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68" name="Rectangle 101"/>
            <p:cNvSpPr>
              <a:spLocks noChangeArrowheads="1"/>
            </p:cNvSpPr>
            <p:nvPr/>
          </p:nvSpPr>
          <p:spPr bwMode="auto">
            <a:xfrm flipV="1">
              <a:off x="720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69" name="Rectangle 102"/>
            <p:cNvSpPr>
              <a:spLocks noChangeArrowheads="1"/>
            </p:cNvSpPr>
            <p:nvPr/>
          </p:nvSpPr>
          <p:spPr bwMode="auto">
            <a:xfrm flipV="1">
              <a:off x="912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70" name="Rectangle 103"/>
            <p:cNvSpPr>
              <a:spLocks noChangeArrowheads="1"/>
            </p:cNvSpPr>
            <p:nvPr/>
          </p:nvSpPr>
          <p:spPr bwMode="auto">
            <a:xfrm flipV="1">
              <a:off x="1104" y="2736"/>
              <a:ext cx="192" cy="192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71" name="Freeform 104"/>
            <p:cNvSpPr>
              <a:spLocks/>
            </p:cNvSpPr>
            <p:nvPr/>
          </p:nvSpPr>
          <p:spPr bwMode="auto">
            <a:xfrm flipV="1">
              <a:off x="528" y="2736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72" name="Freeform 105"/>
            <p:cNvSpPr>
              <a:spLocks/>
            </p:cNvSpPr>
            <p:nvPr/>
          </p:nvSpPr>
          <p:spPr bwMode="auto">
            <a:xfrm flipV="1">
              <a:off x="720" y="2928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73" name="Freeform 106"/>
            <p:cNvSpPr>
              <a:spLocks/>
            </p:cNvSpPr>
            <p:nvPr/>
          </p:nvSpPr>
          <p:spPr bwMode="auto">
            <a:xfrm flipV="1">
              <a:off x="912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74" name="Freeform 107"/>
            <p:cNvSpPr>
              <a:spLocks/>
            </p:cNvSpPr>
            <p:nvPr/>
          </p:nvSpPr>
          <p:spPr bwMode="auto">
            <a:xfrm flipV="1">
              <a:off x="1104" y="3120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CCECFF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108"/>
          <p:cNvGrpSpPr>
            <a:grpSpLocks/>
          </p:cNvGrpSpPr>
          <p:nvPr/>
        </p:nvGrpSpPr>
        <p:grpSpPr bwMode="auto">
          <a:xfrm>
            <a:off x="6096000" y="3429000"/>
            <a:ext cx="609600" cy="304800"/>
            <a:chOff x="3840" y="2159"/>
            <a:chExt cx="384" cy="192"/>
          </a:xfrm>
          <a:solidFill>
            <a:srgbClr val="FFFF66"/>
          </a:solidFill>
        </p:grpSpPr>
        <p:sp>
          <p:nvSpPr>
            <p:cNvPr id="203804" name="Freeform 109"/>
            <p:cNvSpPr>
              <a:spLocks/>
            </p:cNvSpPr>
            <p:nvPr/>
          </p:nvSpPr>
          <p:spPr bwMode="auto">
            <a:xfrm flipH="1">
              <a:off x="3840" y="2159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  <p:sp>
          <p:nvSpPr>
            <p:cNvPr id="203805" name="Freeform 110"/>
            <p:cNvSpPr>
              <a:spLocks/>
            </p:cNvSpPr>
            <p:nvPr/>
          </p:nvSpPr>
          <p:spPr bwMode="auto">
            <a:xfrm flipH="1">
              <a:off x="4032" y="2255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+mn-ea"/>
              </a:endParaRPr>
            </a:p>
          </p:txBody>
        </p:sp>
      </p:grpSp>
      <p:grpSp>
        <p:nvGrpSpPr>
          <p:cNvPr id="8" name="Group 111"/>
          <p:cNvGrpSpPr>
            <a:grpSpLocks/>
          </p:cNvGrpSpPr>
          <p:nvPr/>
        </p:nvGrpSpPr>
        <p:grpSpPr bwMode="auto">
          <a:xfrm>
            <a:off x="6096000" y="4648200"/>
            <a:ext cx="1828800" cy="914400"/>
            <a:chOff x="3840" y="2928"/>
            <a:chExt cx="1152" cy="576"/>
          </a:xfrm>
        </p:grpSpPr>
        <p:sp>
          <p:nvSpPr>
            <p:cNvPr id="223244" name="Rectangle 112"/>
            <p:cNvSpPr>
              <a:spLocks noChangeArrowheads="1"/>
            </p:cNvSpPr>
            <p:nvPr/>
          </p:nvSpPr>
          <p:spPr bwMode="auto">
            <a:xfrm flipV="1">
              <a:off x="4032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45" name="Rectangle 113"/>
            <p:cNvSpPr>
              <a:spLocks noChangeArrowheads="1"/>
            </p:cNvSpPr>
            <p:nvPr/>
          </p:nvSpPr>
          <p:spPr bwMode="auto">
            <a:xfrm flipV="1">
              <a:off x="4224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46" name="Rectangle 114"/>
            <p:cNvSpPr>
              <a:spLocks noChangeArrowheads="1"/>
            </p:cNvSpPr>
            <p:nvPr/>
          </p:nvSpPr>
          <p:spPr bwMode="auto">
            <a:xfrm flipV="1">
              <a:off x="4416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47" name="Rectangle 115"/>
            <p:cNvSpPr>
              <a:spLocks noChangeArrowheads="1"/>
            </p:cNvSpPr>
            <p:nvPr/>
          </p:nvSpPr>
          <p:spPr bwMode="auto">
            <a:xfrm flipV="1">
              <a:off x="4608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48" name="Rectangle 116"/>
            <p:cNvSpPr>
              <a:spLocks noChangeArrowheads="1"/>
            </p:cNvSpPr>
            <p:nvPr/>
          </p:nvSpPr>
          <p:spPr bwMode="auto">
            <a:xfrm flipV="1">
              <a:off x="4800" y="3312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49" name="Rectangle 117"/>
            <p:cNvSpPr>
              <a:spLocks noChangeArrowheads="1"/>
            </p:cNvSpPr>
            <p:nvPr/>
          </p:nvSpPr>
          <p:spPr bwMode="auto">
            <a:xfrm flipV="1">
              <a:off x="3840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50" name="Rectangle 118"/>
            <p:cNvSpPr>
              <a:spLocks noChangeArrowheads="1"/>
            </p:cNvSpPr>
            <p:nvPr/>
          </p:nvSpPr>
          <p:spPr bwMode="auto">
            <a:xfrm flipV="1">
              <a:off x="4032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51" name="Rectangle 119"/>
            <p:cNvSpPr>
              <a:spLocks noChangeArrowheads="1"/>
            </p:cNvSpPr>
            <p:nvPr/>
          </p:nvSpPr>
          <p:spPr bwMode="auto">
            <a:xfrm flipV="1">
              <a:off x="4224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52" name="Rectangle 120"/>
            <p:cNvSpPr>
              <a:spLocks noChangeArrowheads="1"/>
            </p:cNvSpPr>
            <p:nvPr/>
          </p:nvSpPr>
          <p:spPr bwMode="auto">
            <a:xfrm flipV="1">
              <a:off x="4416" y="3120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53" name="Rectangle 121"/>
            <p:cNvSpPr>
              <a:spLocks noChangeArrowheads="1"/>
            </p:cNvSpPr>
            <p:nvPr/>
          </p:nvSpPr>
          <p:spPr bwMode="auto">
            <a:xfrm flipV="1">
              <a:off x="3840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54" name="Rectangle 122"/>
            <p:cNvSpPr>
              <a:spLocks noChangeArrowheads="1"/>
            </p:cNvSpPr>
            <p:nvPr/>
          </p:nvSpPr>
          <p:spPr bwMode="auto">
            <a:xfrm flipV="1">
              <a:off x="4032" y="2928"/>
              <a:ext cx="192" cy="192"/>
            </a:xfrm>
            <a:prstGeom prst="rect">
              <a:avLst/>
            </a:prstGeom>
            <a:solidFill>
              <a:srgbClr val="FFCC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255" name="Freeform 123"/>
            <p:cNvSpPr>
              <a:spLocks/>
            </p:cNvSpPr>
            <p:nvPr/>
          </p:nvSpPr>
          <p:spPr bwMode="auto">
            <a:xfrm flipV="1">
              <a:off x="3840" y="3312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56" name="Freeform 124"/>
            <p:cNvSpPr>
              <a:spLocks/>
            </p:cNvSpPr>
            <p:nvPr/>
          </p:nvSpPr>
          <p:spPr bwMode="auto">
            <a:xfrm flipH="1">
              <a:off x="4224" y="2928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57" name="Freeform 125"/>
            <p:cNvSpPr>
              <a:spLocks/>
            </p:cNvSpPr>
            <p:nvPr/>
          </p:nvSpPr>
          <p:spPr bwMode="auto">
            <a:xfrm flipH="1">
              <a:off x="4608" y="3120"/>
              <a:ext cx="192" cy="192"/>
            </a:xfrm>
            <a:custGeom>
              <a:avLst/>
              <a:gdLst>
                <a:gd name="T0" fmla="*/ 0 w 192"/>
                <a:gd name="T1" fmla="*/ 192 h 192"/>
                <a:gd name="T2" fmla="*/ 192 w 192"/>
                <a:gd name="T3" fmla="*/ 192 h 192"/>
                <a:gd name="T4" fmla="*/ 192 w 192"/>
                <a:gd name="T5" fmla="*/ 0 h 192"/>
                <a:gd name="T6" fmla="*/ 0 w 192"/>
                <a:gd name="T7" fmla="*/ 96 h 192"/>
                <a:gd name="T8" fmla="*/ 0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0" y="192"/>
                  </a:moveTo>
                  <a:lnTo>
                    <a:pt x="192" y="192"/>
                  </a:lnTo>
                  <a:lnTo>
                    <a:pt x="192" y="0"/>
                  </a:lnTo>
                  <a:lnTo>
                    <a:pt x="0" y="9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58" name="Freeform 126"/>
            <p:cNvSpPr>
              <a:spLocks/>
            </p:cNvSpPr>
            <p:nvPr/>
          </p:nvSpPr>
          <p:spPr bwMode="auto">
            <a:xfrm flipH="1">
              <a:off x="4416" y="3024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59" name="Freeform 127"/>
            <p:cNvSpPr>
              <a:spLocks/>
            </p:cNvSpPr>
            <p:nvPr/>
          </p:nvSpPr>
          <p:spPr bwMode="auto">
            <a:xfrm flipH="1">
              <a:off x="4800" y="3216"/>
              <a:ext cx="192" cy="96"/>
            </a:xfrm>
            <a:custGeom>
              <a:avLst/>
              <a:gdLst>
                <a:gd name="T0" fmla="*/ 0 w 192"/>
                <a:gd name="T1" fmla="*/ 96 h 96"/>
                <a:gd name="T2" fmla="*/ 192 w 192"/>
                <a:gd name="T3" fmla="*/ 96 h 96"/>
                <a:gd name="T4" fmla="*/ 192 w 192"/>
                <a:gd name="T5" fmla="*/ 0 h 96"/>
                <a:gd name="T6" fmla="*/ 0 w 192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6"/>
                <a:gd name="T14" fmla="*/ 192 w 192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6">
                  <a:moveTo>
                    <a:pt x="0" y="96"/>
                  </a:moveTo>
                  <a:lnTo>
                    <a:pt x="192" y="96"/>
                  </a:lnTo>
                  <a:lnTo>
                    <a:pt x="192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CCCC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43869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7072E-6 -3.45379E-6 L 0.19086 -3.4537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3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5E-6 4.87144E-6 L -0.24904 0.088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52" y="444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34352E-7 4.79036E-6 L -0.24904 -0.043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52" y="-21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Separability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Mappable</a:t>
            </a:r>
            <a:r>
              <a:rPr lang="en-US" dirty="0" smtClean="0"/>
              <a:t> Input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Result Invariant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0" y="381000"/>
            <a:ext cx="194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[Law et al., 1999]</a:t>
            </a:r>
            <a:endParaRPr lang="en-US" dirty="0"/>
          </a:p>
        </p:txBody>
      </p:sp>
      <p:grpSp>
        <p:nvGrpSpPr>
          <p:cNvPr id="81" name="Group 37"/>
          <p:cNvGrpSpPr>
            <a:grpSpLocks noChangeAspect="1"/>
          </p:cNvGrpSpPr>
          <p:nvPr/>
        </p:nvGrpSpPr>
        <p:grpSpPr bwMode="auto">
          <a:xfrm>
            <a:off x="3429000" y="1143000"/>
            <a:ext cx="1371600" cy="1219200"/>
            <a:chOff x="6781800" y="2971800"/>
            <a:chExt cx="685800" cy="609600"/>
          </a:xfrm>
        </p:grpSpPr>
        <p:sp>
          <p:nvSpPr>
            <p:cNvPr id="82" name="Rectangle 81"/>
            <p:cNvSpPr>
              <a:spLocks noChangeAspect="1"/>
            </p:cNvSpPr>
            <p:nvPr/>
          </p:nvSpPr>
          <p:spPr bwMode="auto">
            <a:xfrm>
              <a:off x="6781800" y="3124200"/>
              <a:ext cx="457200" cy="4572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83" name="Parallelogram 82"/>
            <p:cNvSpPr/>
            <p:nvPr/>
          </p:nvSpPr>
          <p:spPr bwMode="auto">
            <a:xfrm>
              <a:off x="6781800" y="2971800"/>
              <a:ext cx="685800" cy="152400"/>
            </a:xfrm>
            <a:prstGeom prst="parallelogram">
              <a:avLst>
                <a:gd name="adj" fmla="val 149998"/>
              </a:avLst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84" name="Parallelogram 83"/>
            <p:cNvSpPr/>
            <p:nvPr/>
          </p:nvSpPr>
          <p:spPr bwMode="auto">
            <a:xfrm rot="5400000" flipH="1">
              <a:off x="7048500" y="3162300"/>
              <a:ext cx="609600" cy="228600"/>
            </a:xfrm>
            <a:prstGeom prst="parallelogram">
              <a:avLst>
                <a:gd name="adj" fmla="val 67361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</p:grpSp>
      <p:grpSp>
        <p:nvGrpSpPr>
          <p:cNvPr id="85" name="Group 40"/>
          <p:cNvGrpSpPr>
            <a:grpSpLocks/>
          </p:cNvGrpSpPr>
          <p:nvPr/>
        </p:nvGrpSpPr>
        <p:grpSpPr bwMode="auto">
          <a:xfrm>
            <a:off x="7010400" y="914400"/>
            <a:ext cx="1981200" cy="1676400"/>
            <a:chOff x="7010400" y="1143000"/>
            <a:chExt cx="1981200" cy="1676400"/>
          </a:xfrm>
        </p:grpSpPr>
        <p:grpSp>
          <p:nvGrpSpPr>
            <p:cNvPr id="86" name="Group 37"/>
            <p:cNvGrpSpPr>
              <a:grpSpLocks/>
            </p:cNvGrpSpPr>
            <p:nvPr/>
          </p:nvGrpSpPr>
          <p:grpSpPr bwMode="auto">
            <a:xfrm>
              <a:off x="7543800" y="1905000"/>
              <a:ext cx="685800" cy="609600"/>
              <a:chOff x="6781800" y="2971800"/>
              <a:chExt cx="685800" cy="609600"/>
            </a:xfrm>
          </p:grpSpPr>
          <p:sp>
            <p:nvSpPr>
              <p:cNvPr id="115" name="Rectangle 114"/>
              <p:cNvSpPr>
                <a:spLocks noChangeAspect="1"/>
              </p:cNvSpPr>
              <p:nvPr/>
            </p:nvSpPr>
            <p:spPr bwMode="auto">
              <a:xfrm>
                <a:off x="6781800" y="3124200"/>
                <a:ext cx="457200" cy="45720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16" name="Parallelogram 115"/>
              <p:cNvSpPr/>
              <p:nvPr/>
            </p:nvSpPr>
            <p:spPr bwMode="auto">
              <a:xfrm>
                <a:off x="6781800" y="2971800"/>
                <a:ext cx="685800" cy="152400"/>
              </a:xfrm>
              <a:prstGeom prst="parallelogram">
                <a:avLst>
                  <a:gd name="adj" fmla="val 149998"/>
                </a:avLst>
              </a:prstGeom>
              <a:solidFill>
                <a:sysClr val="window" lastClr="FFFFFF">
                  <a:lumMod val="7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17" name="Parallelogram 116"/>
              <p:cNvSpPr/>
              <p:nvPr/>
            </p:nvSpPr>
            <p:spPr bwMode="auto">
              <a:xfrm rot="5400000" flipH="1">
                <a:off x="7048500" y="3162300"/>
                <a:ext cx="609600" cy="228600"/>
              </a:xfrm>
              <a:prstGeom prst="parallelogram">
                <a:avLst>
                  <a:gd name="adj" fmla="val 67361"/>
                </a:avLst>
              </a:prstGeom>
              <a:solidFill>
                <a:sysClr val="window" lastClr="FFFFFF">
                  <a:lumMod val="50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</p:grpSp>
        <p:grpSp>
          <p:nvGrpSpPr>
            <p:cNvPr id="87" name="Group 37"/>
            <p:cNvGrpSpPr>
              <a:grpSpLocks/>
            </p:cNvGrpSpPr>
            <p:nvPr/>
          </p:nvGrpSpPr>
          <p:grpSpPr bwMode="auto">
            <a:xfrm>
              <a:off x="7543800" y="1143000"/>
              <a:ext cx="685800" cy="609600"/>
              <a:chOff x="6781800" y="2971800"/>
              <a:chExt cx="685800" cy="609600"/>
            </a:xfrm>
          </p:grpSpPr>
          <p:sp>
            <p:nvSpPr>
              <p:cNvPr id="112" name="Rectangle 111"/>
              <p:cNvSpPr>
                <a:spLocks noChangeAspect="1"/>
              </p:cNvSpPr>
              <p:nvPr/>
            </p:nvSpPr>
            <p:spPr bwMode="auto">
              <a:xfrm>
                <a:off x="6781800" y="3124200"/>
                <a:ext cx="457200" cy="45720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13" name="Parallelogram 112"/>
              <p:cNvSpPr/>
              <p:nvPr/>
            </p:nvSpPr>
            <p:spPr bwMode="auto">
              <a:xfrm>
                <a:off x="6781800" y="2971800"/>
                <a:ext cx="685800" cy="152400"/>
              </a:xfrm>
              <a:prstGeom prst="parallelogram">
                <a:avLst>
                  <a:gd name="adj" fmla="val 149998"/>
                </a:avLst>
              </a:prstGeom>
              <a:solidFill>
                <a:sysClr val="window" lastClr="FFFFFF">
                  <a:lumMod val="7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14" name="Parallelogram 113"/>
              <p:cNvSpPr/>
              <p:nvPr/>
            </p:nvSpPr>
            <p:spPr bwMode="auto">
              <a:xfrm rot="5400000" flipH="1">
                <a:off x="7048500" y="3162300"/>
                <a:ext cx="609600" cy="228600"/>
              </a:xfrm>
              <a:prstGeom prst="parallelogram">
                <a:avLst>
                  <a:gd name="adj" fmla="val 67361"/>
                </a:avLst>
              </a:prstGeom>
              <a:solidFill>
                <a:sysClr val="window" lastClr="FFFFFF">
                  <a:lumMod val="50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</p:grpSp>
        <p:grpSp>
          <p:nvGrpSpPr>
            <p:cNvPr id="88" name="Group 37"/>
            <p:cNvGrpSpPr>
              <a:grpSpLocks/>
            </p:cNvGrpSpPr>
            <p:nvPr/>
          </p:nvGrpSpPr>
          <p:grpSpPr bwMode="auto">
            <a:xfrm>
              <a:off x="8305800" y="1905000"/>
              <a:ext cx="685800" cy="609600"/>
              <a:chOff x="6781800" y="2971800"/>
              <a:chExt cx="685800" cy="609600"/>
            </a:xfrm>
          </p:grpSpPr>
          <p:sp>
            <p:nvSpPr>
              <p:cNvPr id="109" name="Rectangle 108"/>
              <p:cNvSpPr>
                <a:spLocks noChangeAspect="1"/>
              </p:cNvSpPr>
              <p:nvPr/>
            </p:nvSpPr>
            <p:spPr bwMode="auto">
              <a:xfrm>
                <a:off x="6781800" y="3124200"/>
                <a:ext cx="457200" cy="45720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10" name="Parallelogram 109"/>
              <p:cNvSpPr/>
              <p:nvPr/>
            </p:nvSpPr>
            <p:spPr bwMode="auto">
              <a:xfrm>
                <a:off x="6781800" y="2971800"/>
                <a:ext cx="685800" cy="152400"/>
              </a:xfrm>
              <a:prstGeom prst="parallelogram">
                <a:avLst>
                  <a:gd name="adj" fmla="val 149998"/>
                </a:avLst>
              </a:prstGeom>
              <a:solidFill>
                <a:sysClr val="window" lastClr="FFFFFF">
                  <a:lumMod val="7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11" name="Parallelogram 110"/>
              <p:cNvSpPr/>
              <p:nvPr/>
            </p:nvSpPr>
            <p:spPr bwMode="auto">
              <a:xfrm rot="5400000" flipH="1">
                <a:off x="7048500" y="3162300"/>
                <a:ext cx="609600" cy="228600"/>
              </a:xfrm>
              <a:prstGeom prst="parallelogram">
                <a:avLst>
                  <a:gd name="adj" fmla="val 67361"/>
                </a:avLst>
              </a:prstGeom>
              <a:solidFill>
                <a:sysClr val="window" lastClr="FFFFFF">
                  <a:lumMod val="50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</p:grpSp>
        <p:grpSp>
          <p:nvGrpSpPr>
            <p:cNvPr id="89" name="Group 37"/>
            <p:cNvGrpSpPr>
              <a:grpSpLocks/>
            </p:cNvGrpSpPr>
            <p:nvPr/>
          </p:nvGrpSpPr>
          <p:grpSpPr bwMode="auto">
            <a:xfrm>
              <a:off x="8305800" y="1143000"/>
              <a:ext cx="685800" cy="609600"/>
              <a:chOff x="6781800" y="2971800"/>
              <a:chExt cx="685800" cy="609600"/>
            </a:xfrm>
          </p:grpSpPr>
          <p:sp>
            <p:nvSpPr>
              <p:cNvPr id="106" name="Rectangle 105"/>
              <p:cNvSpPr>
                <a:spLocks noChangeAspect="1"/>
              </p:cNvSpPr>
              <p:nvPr/>
            </p:nvSpPr>
            <p:spPr bwMode="auto">
              <a:xfrm>
                <a:off x="6781800" y="3124200"/>
                <a:ext cx="457200" cy="45720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07" name="Parallelogram 106"/>
              <p:cNvSpPr/>
              <p:nvPr/>
            </p:nvSpPr>
            <p:spPr bwMode="auto">
              <a:xfrm>
                <a:off x="6781800" y="2971800"/>
                <a:ext cx="685800" cy="152400"/>
              </a:xfrm>
              <a:prstGeom prst="parallelogram">
                <a:avLst>
                  <a:gd name="adj" fmla="val 149998"/>
                </a:avLst>
              </a:prstGeom>
              <a:solidFill>
                <a:sysClr val="window" lastClr="FFFFFF">
                  <a:lumMod val="7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08" name="Parallelogram 107"/>
              <p:cNvSpPr/>
              <p:nvPr/>
            </p:nvSpPr>
            <p:spPr bwMode="auto">
              <a:xfrm rot="5400000" flipH="1">
                <a:off x="7048500" y="3162300"/>
                <a:ext cx="609600" cy="228600"/>
              </a:xfrm>
              <a:prstGeom prst="parallelogram">
                <a:avLst>
                  <a:gd name="adj" fmla="val 67361"/>
                </a:avLst>
              </a:prstGeom>
              <a:solidFill>
                <a:sysClr val="window" lastClr="FFFFFF">
                  <a:lumMod val="50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</p:grpSp>
        <p:grpSp>
          <p:nvGrpSpPr>
            <p:cNvPr id="90" name="Group 37"/>
            <p:cNvGrpSpPr>
              <a:grpSpLocks/>
            </p:cNvGrpSpPr>
            <p:nvPr/>
          </p:nvGrpSpPr>
          <p:grpSpPr bwMode="auto">
            <a:xfrm>
              <a:off x="7010400" y="2209800"/>
              <a:ext cx="685800" cy="609600"/>
              <a:chOff x="6781800" y="2971800"/>
              <a:chExt cx="685800" cy="609600"/>
            </a:xfrm>
          </p:grpSpPr>
          <p:sp>
            <p:nvSpPr>
              <p:cNvPr id="103" name="Rectangle 102"/>
              <p:cNvSpPr>
                <a:spLocks noChangeAspect="1"/>
              </p:cNvSpPr>
              <p:nvPr/>
            </p:nvSpPr>
            <p:spPr bwMode="auto">
              <a:xfrm>
                <a:off x="6781800" y="3124200"/>
                <a:ext cx="457200" cy="45720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04" name="Parallelogram 103"/>
              <p:cNvSpPr/>
              <p:nvPr/>
            </p:nvSpPr>
            <p:spPr bwMode="auto">
              <a:xfrm>
                <a:off x="6781800" y="2971800"/>
                <a:ext cx="685800" cy="152400"/>
              </a:xfrm>
              <a:prstGeom prst="parallelogram">
                <a:avLst>
                  <a:gd name="adj" fmla="val 149998"/>
                </a:avLst>
              </a:prstGeom>
              <a:solidFill>
                <a:sysClr val="window" lastClr="FFFFFF">
                  <a:lumMod val="7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05" name="Parallelogram 104"/>
              <p:cNvSpPr/>
              <p:nvPr/>
            </p:nvSpPr>
            <p:spPr bwMode="auto">
              <a:xfrm rot="5400000" flipH="1">
                <a:off x="7048500" y="3162300"/>
                <a:ext cx="609600" cy="228600"/>
              </a:xfrm>
              <a:prstGeom prst="parallelogram">
                <a:avLst>
                  <a:gd name="adj" fmla="val 67361"/>
                </a:avLst>
              </a:prstGeom>
              <a:solidFill>
                <a:sysClr val="window" lastClr="FFFFFF">
                  <a:lumMod val="50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</p:grpSp>
        <p:grpSp>
          <p:nvGrpSpPr>
            <p:cNvPr id="91" name="Group 37"/>
            <p:cNvGrpSpPr>
              <a:grpSpLocks/>
            </p:cNvGrpSpPr>
            <p:nvPr/>
          </p:nvGrpSpPr>
          <p:grpSpPr bwMode="auto">
            <a:xfrm>
              <a:off x="7010400" y="1447800"/>
              <a:ext cx="685800" cy="609600"/>
              <a:chOff x="6781800" y="2971800"/>
              <a:chExt cx="685800" cy="609600"/>
            </a:xfrm>
          </p:grpSpPr>
          <p:sp>
            <p:nvSpPr>
              <p:cNvPr id="100" name="Rectangle 99"/>
              <p:cNvSpPr>
                <a:spLocks noChangeAspect="1"/>
              </p:cNvSpPr>
              <p:nvPr/>
            </p:nvSpPr>
            <p:spPr bwMode="auto">
              <a:xfrm>
                <a:off x="6781800" y="3124200"/>
                <a:ext cx="457200" cy="45720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01" name="Parallelogram 100"/>
              <p:cNvSpPr/>
              <p:nvPr/>
            </p:nvSpPr>
            <p:spPr bwMode="auto">
              <a:xfrm>
                <a:off x="6781800" y="2971800"/>
                <a:ext cx="685800" cy="152400"/>
              </a:xfrm>
              <a:prstGeom prst="parallelogram">
                <a:avLst>
                  <a:gd name="adj" fmla="val 149998"/>
                </a:avLst>
              </a:prstGeom>
              <a:solidFill>
                <a:sysClr val="window" lastClr="FFFFFF">
                  <a:lumMod val="7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102" name="Parallelogram 101"/>
              <p:cNvSpPr/>
              <p:nvPr/>
            </p:nvSpPr>
            <p:spPr bwMode="auto">
              <a:xfrm rot="5400000" flipH="1">
                <a:off x="7048500" y="3162300"/>
                <a:ext cx="609600" cy="228600"/>
              </a:xfrm>
              <a:prstGeom prst="parallelogram">
                <a:avLst>
                  <a:gd name="adj" fmla="val 67361"/>
                </a:avLst>
              </a:prstGeom>
              <a:solidFill>
                <a:sysClr val="window" lastClr="FFFFFF">
                  <a:lumMod val="50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</p:grpSp>
        <p:grpSp>
          <p:nvGrpSpPr>
            <p:cNvPr id="92" name="Group 37"/>
            <p:cNvGrpSpPr>
              <a:grpSpLocks/>
            </p:cNvGrpSpPr>
            <p:nvPr/>
          </p:nvGrpSpPr>
          <p:grpSpPr bwMode="auto">
            <a:xfrm>
              <a:off x="7772400" y="2209800"/>
              <a:ext cx="685800" cy="609600"/>
              <a:chOff x="6781800" y="2971800"/>
              <a:chExt cx="685800" cy="60960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 bwMode="auto">
              <a:xfrm>
                <a:off x="6781800" y="3124200"/>
                <a:ext cx="457200" cy="45720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98" name="Parallelogram 97"/>
              <p:cNvSpPr/>
              <p:nvPr/>
            </p:nvSpPr>
            <p:spPr bwMode="auto">
              <a:xfrm>
                <a:off x="6781800" y="2971800"/>
                <a:ext cx="685800" cy="152400"/>
              </a:xfrm>
              <a:prstGeom prst="parallelogram">
                <a:avLst>
                  <a:gd name="adj" fmla="val 149998"/>
                </a:avLst>
              </a:prstGeom>
              <a:solidFill>
                <a:sysClr val="window" lastClr="FFFFFF">
                  <a:lumMod val="7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99" name="Parallelogram 98"/>
              <p:cNvSpPr/>
              <p:nvPr/>
            </p:nvSpPr>
            <p:spPr bwMode="auto">
              <a:xfrm rot="5400000" flipH="1">
                <a:off x="7048500" y="3162300"/>
                <a:ext cx="609600" cy="228600"/>
              </a:xfrm>
              <a:prstGeom prst="parallelogram">
                <a:avLst>
                  <a:gd name="adj" fmla="val 67361"/>
                </a:avLst>
              </a:prstGeom>
              <a:solidFill>
                <a:sysClr val="window" lastClr="FFFFFF">
                  <a:lumMod val="50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</p:grpSp>
        <p:grpSp>
          <p:nvGrpSpPr>
            <p:cNvPr id="93" name="Group 37"/>
            <p:cNvGrpSpPr>
              <a:grpSpLocks/>
            </p:cNvGrpSpPr>
            <p:nvPr/>
          </p:nvGrpSpPr>
          <p:grpSpPr bwMode="auto">
            <a:xfrm>
              <a:off x="7772400" y="1447800"/>
              <a:ext cx="685800" cy="609600"/>
              <a:chOff x="6781800" y="2971800"/>
              <a:chExt cx="685800" cy="609600"/>
            </a:xfrm>
          </p:grpSpPr>
          <p:sp>
            <p:nvSpPr>
              <p:cNvPr id="94" name="Rectangle 93"/>
              <p:cNvSpPr>
                <a:spLocks noChangeAspect="1"/>
              </p:cNvSpPr>
              <p:nvPr/>
            </p:nvSpPr>
            <p:spPr bwMode="auto">
              <a:xfrm>
                <a:off x="6781800" y="3124200"/>
                <a:ext cx="457200" cy="45720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95" name="Parallelogram 94"/>
              <p:cNvSpPr/>
              <p:nvPr/>
            </p:nvSpPr>
            <p:spPr bwMode="auto">
              <a:xfrm>
                <a:off x="6781800" y="2971800"/>
                <a:ext cx="685800" cy="152400"/>
              </a:xfrm>
              <a:prstGeom prst="parallelogram">
                <a:avLst>
                  <a:gd name="adj" fmla="val 149998"/>
                </a:avLst>
              </a:prstGeom>
              <a:solidFill>
                <a:sysClr val="window" lastClr="FFFFFF">
                  <a:lumMod val="75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  <p:sp>
            <p:nvSpPr>
              <p:cNvPr id="96" name="Parallelogram 95"/>
              <p:cNvSpPr/>
              <p:nvPr/>
            </p:nvSpPr>
            <p:spPr bwMode="auto">
              <a:xfrm rot="5400000" flipH="1">
                <a:off x="7048500" y="3162300"/>
                <a:ext cx="609600" cy="228600"/>
              </a:xfrm>
              <a:prstGeom prst="parallelogram">
                <a:avLst>
                  <a:gd name="adj" fmla="val 67361"/>
                </a:avLst>
              </a:prstGeom>
              <a:solidFill>
                <a:sysClr val="window" lastClr="FFFFFF">
                  <a:lumMod val="50000"/>
                </a:sysClr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7" charset="0"/>
                  <a:ea typeface="ＭＳ Ｐゴシック" pitchFamily="-107" charset="-128"/>
                  <a:cs typeface="ＭＳ Ｐゴシック" pitchFamily="-107" charset="-128"/>
                </a:endParaRPr>
              </a:p>
            </p:txBody>
          </p:sp>
        </p:grpSp>
      </p:grpSp>
      <p:sp>
        <p:nvSpPr>
          <p:cNvPr id="118" name="Right Arrow 117"/>
          <p:cNvSpPr/>
          <p:nvPr/>
        </p:nvSpPr>
        <p:spPr bwMode="auto">
          <a:xfrm>
            <a:off x="5181600" y="1485900"/>
            <a:ext cx="1524000" cy="53340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grpSp>
        <p:nvGrpSpPr>
          <p:cNvPr id="139" name="Group 37"/>
          <p:cNvGrpSpPr>
            <a:grpSpLocks noChangeAspect="1"/>
          </p:cNvGrpSpPr>
          <p:nvPr/>
        </p:nvGrpSpPr>
        <p:grpSpPr bwMode="auto">
          <a:xfrm>
            <a:off x="3124200" y="3124200"/>
            <a:ext cx="1371600" cy="1219200"/>
            <a:chOff x="6781800" y="2971800"/>
            <a:chExt cx="685800" cy="609600"/>
          </a:xfrm>
        </p:grpSpPr>
        <p:sp>
          <p:nvSpPr>
            <p:cNvPr id="140" name="Rectangle 139"/>
            <p:cNvSpPr>
              <a:spLocks noChangeAspect="1"/>
            </p:cNvSpPr>
            <p:nvPr/>
          </p:nvSpPr>
          <p:spPr bwMode="auto">
            <a:xfrm>
              <a:off x="6781800" y="3124200"/>
              <a:ext cx="457200" cy="4572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141" name="Parallelogram 140"/>
            <p:cNvSpPr/>
            <p:nvPr/>
          </p:nvSpPr>
          <p:spPr bwMode="auto">
            <a:xfrm>
              <a:off x="6781800" y="2971800"/>
              <a:ext cx="685800" cy="152400"/>
            </a:xfrm>
            <a:prstGeom prst="parallelogram">
              <a:avLst>
                <a:gd name="adj" fmla="val 149998"/>
              </a:avLst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142" name="Parallelogram 141"/>
            <p:cNvSpPr/>
            <p:nvPr/>
          </p:nvSpPr>
          <p:spPr bwMode="auto">
            <a:xfrm rot="5400000" flipH="1">
              <a:off x="7048500" y="3162300"/>
              <a:ext cx="609600" cy="228600"/>
            </a:xfrm>
            <a:prstGeom prst="parallelogram">
              <a:avLst>
                <a:gd name="adj" fmla="val 67361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</p:grpSp>
      <p:grpSp>
        <p:nvGrpSpPr>
          <p:cNvPr id="143" name="Group 51"/>
          <p:cNvGrpSpPr>
            <a:grpSpLocks/>
          </p:cNvGrpSpPr>
          <p:nvPr/>
        </p:nvGrpSpPr>
        <p:grpSpPr bwMode="auto">
          <a:xfrm>
            <a:off x="3124200" y="3124200"/>
            <a:ext cx="1371600" cy="762000"/>
            <a:chOff x="8305800" y="3581400"/>
            <a:chExt cx="1371600" cy="762000"/>
          </a:xfrm>
        </p:grpSpPr>
        <p:sp>
          <p:nvSpPr>
            <p:cNvPr id="144" name="Rectangle 143"/>
            <p:cNvSpPr>
              <a:spLocks noChangeAspect="1"/>
            </p:cNvSpPr>
            <p:nvPr/>
          </p:nvSpPr>
          <p:spPr bwMode="auto">
            <a:xfrm>
              <a:off x="8305800" y="3886200"/>
              <a:ext cx="914400" cy="4572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145" name="Parallelogram 144"/>
            <p:cNvSpPr/>
            <p:nvPr/>
          </p:nvSpPr>
          <p:spPr bwMode="auto">
            <a:xfrm>
              <a:off x="8305800" y="3581400"/>
              <a:ext cx="1371600" cy="304800"/>
            </a:xfrm>
            <a:prstGeom prst="parallelogram">
              <a:avLst>
                <a:gd name="adj" fmla="val 149998"/>
              </a:avLst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146" name="Parallelogram 145"/>
            <p:cNvSpPr/>
            <p:nvPr/>
          </p:nvSpPr>
          <p:spPr bwMode="auto">
            <a:xfrm rot="5400000" flipH="1">
              <a:off x="9067800" y="3733800"/>
              <a:ext cx="762000" cy="457200"/>
            </a:xfrm>
            <a:prstGeom prst="parallelogram">
              <a:avLst>
                <a:gd name="adj" fmla="val 67361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</p:grpSp>
      <p:sp>
        <p:nvSpPr>
          <p:cNvPr id="147" name="Rounded Rectangle 68"/>
          <p:cNvSpPr>
            <a:spLocks noChangeArrowheads="1"/>
          </p:cNvSpPr>
          <p:nvPr/>
        </p:nvSpPr>
        <p:spPr bwMode="auto">
          <a:xfrm>
            <a:off x="5029200" y="3200400"/>
            <a:ext cx="1371600" cy="609600"/>
          </a:xfrm>
          <a:prstGeom prst="roundRect">
            <a:avLst>
              <a:gd name="adj" fmla="val 16667"/>
            </a:avLst>
          </a:prstGeom>
          <a:solidFill>
            <a:srgbClr val="263B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Filter</a:t>
            </a:r>
          </a:p>
        </p:txBody>
      </p:sp>
      <p:pic>
        <p:nvPicPr>
          <p:cNvPr id="148" name="Picture 69" descr="Top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0480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9" name="Straight Arrow Connector 71"/>
          <p:cNvCxnSpPr>
            <a:cxnSpLocks noChangeShapeType="1"/>
            <a:stCxn id="146" idx="0"/>
            <a:endCxn id="147" idx="1"/>
          </p:cNvCxnSpPr>
          <p:nvPr/>
        </p:nvCxnSpPr>
        <p:spPr bwMode="auto">
          <a:xfrm>
            <a:off x="4495800" y="35052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Straight Arrow Connector 73"/>
          <p:cNvCxnSpPr>
            <a:cxnSpLocks noChangeShapeType="1"/>
            <a:stCxn id="147" idx="3"/>
          </p:cNvCxnSpPr>
          <p:nvPr/>
        </p:nvCxnSpPr>
        <p:spPr bwMode="auto">
          <a:xfrm>
            <a:off x="6400800" y="35052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1" name="Group 15"/>
          <p:cNvGrpSpPr>
            <a:grpSpLocks/>
          </p:cNvGrpSpPr>
          <p:nvPr/>
        </p:nvGrpSpPr>
        <p:grpSpPr bwMode="auto">
          <a:xfrm>
            <a:off x="3124200" y="3124200"/>
            <a:ext cx="1371600" cy="762000"/>
            <a:chOff x="10896600" y="6096000"/>
            <a:chExt cx="1371600" cy="762000"/>
          </a:xfrm>
        </p:grpSpPr>
        <p:sp>
          <p:nvSpPr>
            <p:cNvPr id="152" name="Rectangle 15"/>
            <p:cNvSpPr>
              <a:spLocks noChangeArrowheads="1"/>
            </p:cNvSpPr>
            <p:nvPr/>
          </p:nvSpPr>
          <p:spPr bwMode="auto">
            <a:xfrm>
              <a:off x="10896600" y="6400800"/>
              <a:ext cx="914400" cy="457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53" name="Straight Connector 17"/>
            <p:cNvCxnSpPr>
              <a:cxnSpLocks noChangeShapeType="1"/>
            </p:cNvCxnSpPr>
            <p:nvPr/>
          </p:nvCxnSpPr>
          <p:spPr bwMode="auto">
            <a:xfrm flipV="1">
              <a:off x="10896600" y="6096000"/>
              <a:ext cx="457200" cy="3048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" name="Straight Connector 18"/>
            <p:cNvCxnSpPr>
              <a:cxnSpLocks noChangeShapeType="1"/>
            </p:cNvCxnSpPr>
            <p:nvPr/>
          </p:nvCxnSpPr>
          <p:spPr bwMode="auto">
            <a:xfrm flipV="1">
              <a:off x="11811000" y="6096000"/>
              <a:ext cx="457200" cy="3048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" name="Straight Connector 20"/>
            <p:cNvCxnSpPr>
              <a:cxnSpLocks noChangeShapeType="1"/>
            </p:cNvCxnSpPr>
            <p:nvPr/>
          </p:nvCxnSpPr>
          <p:spPr bwMode="auto">
            <a:xfrm flipV="1">
              <a:off x="11811000" y="6553200"/>
              <a:ext cx="457200" cy="3048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Straight Connector 3"/>
            <p:cNvCxnSpPr>
              <a:cxnSpLocks noChangeShapeType="1"/>
            </p:cNvCxnSpPr>
            <p:nvPr/>
          </p:nvCxnSpPr>
          <p:spPr bwMode="auto">
            <a:xfrm>
              <a:off x="11353800" y="6096000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" name="Straight Connector 11"/>
            <p:cNvCxnSpPr>
              <a:cxnSpLocks noChangeShapeType="1"/>
            </p:cNvCxnSpPr>
            <p:nvPr/>
          </p:nvCxnSpPr>
          <p:spPr bwMode="auto">
            <a:xfrm>
              <a:off x="12268200" y="6096000"/>
              <a:ext cx="0" cy="4572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8" name="Freeform 50"/>
          <p:cNvSpPr>
            <a:spLocks/>
          </p:cNvSpPr>
          <p:nvPr/>
        </p:nvSpPr>
        <p:spPr bwMode="auto">
          <a:xfrm>
            <a:off x="4492625" y="2900363"/>
            <a:ext cx="2593975" cy="357187"/>
          </a:xfrm>
          <a:custGeom>
            <a:avLst/>
            <a:gdLst>
              <a:gd name="T0" fmla="*/ 3138489 w 2434266"/>
              <a:gd name="T1" fmla="*/ 356010 h 357777"/>
              <a:gd name="T2" fmla="*/ 1552187 w 2434266"/>
              <a:gd name="T3" fmla="*/ 612 h 357777"/>
              <a:gd name="T4" fmla="*/ 0 w 2434266"/>
              <a:gd name="T5" fmla="*/ 263869 h 35777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34266" h="357777">
                <a:moveTo>
                  <a:pt x="2434266" y="357777"/>
                </a:moveTo>
                <a:cubicBezTo>
                  <a:pt x="2021940" y="186912"/>
                  <a:pt x="1609614" y="16048"/>
                  <a:pt x="1203903" y="615"/>
                </a:cubicBezTo>
                <a:cubicBezTo>
                  <a:pt x="798192" y="-14818"/>
                  <a:pt x="0" y="265179"/>
                  <a:pt x="0" y="265179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14" name="Group 213"/>
          <p:cNvGrpSpPr>
            <a:grpSpLocks noChangeAspect="1"/>
          </p:cNvGrpSpPr>
          <p:nvPr/>
        </p:nvGrpSpPr>
        <p:grpSpPr>
          <a:xfrm>
            <a:off x="91440" y="5029200"/>
            <a:ext cx="9052560" cy="1426464"/>
            <a:chOff x="0" y="4572000"/>
            <a:chExt cx="12573000" cy="1981200"/>
          </a:xfrm>
        </p:grpSpPr>
        <p:grpSp>
          <p:nvGrpSpPr>
            <p:cNvPr id="186" name="Group 62"/>
            <p:cNvGrpSpPr>
              <a:grpSpLocks/>
            </p:cNvGrpSpPr>
            <p:nvPr/>
          </p:nvGrpSpPr>
          <p:grpSpPr bwMode="auto">
            <a:xfrm>
              <a:off x="0" y="4876800"/>
              <a:ext cx="5181600" cy="1371600"/>
              <a:chOff x="1219200" y="3810000"/>
              <a:chExt cx="5181600" cy="1371600"/>
            </a:xfrm>
          </p:grpSpPr>
          <p:grpSp>
            <p:nvGrpSpPr>
              <p:cNvPr id="187" name="Group 37"/>
              <p:cNvGrpSpPr>
                <a:grpSpLocks noChangeAspect="1"/>
              </p:cNvGrpSpPr>
              <p:nvPr/>
            </p:nvGrpSpPr>
            <p:grpSpPr bwMode="auto">
              <a:xfrm>
                <a:off x="1219200" y="3886200"/>
                <a:ext cx="1371600" cy="1219200"/>
                <a:chOff x="6781800" y="2971800"/>
                <a:chExt cx="685800" cy="609600"/>
              </a:xfrm>
            </p:grpSpPr>
            <p:sp>
              <p:nvSpPr>
                <p:cNvPr id="192" name="Rectangle 191"/>
                <p:cNvSpPr>
                  <a:spLocks noChangeAspect="1"/>
                </p:cNvSpPr>
                <p:nvPr/>
              </p:nvSpPr>
              <p:spPr bwMode="auto">
                <a:xfrm>
                  <a:off x="6781800" y="3124200"/>
                  <a:ext cx="457200" cy="457200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193" name="Parallelogram 192"/>
                <p:cNvSpPr/>
                <p:nvPr/>
              </p:nvSpPr>
              <p:spPr bwMode="auto">
                <a:xfrm>
                  <a:off x="6781800" y="2971800"/>
                  <a:ext cx="685800" cy="152400"/>
                </a:xfrm>
                <a:prstGeom prst="parallelogram">
                  <a:avLst>
                    <a:gd name="adj" fmla="val 149998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194" name="Parallelogram 193"/>
                <p:cNvSpPr/>
                <p:nvPr/>
              </p:nvSpPr>
              <p:spPr bwMode="auto">
                <a:xfrm rot="5400000" flipH="1">
                  <a:off x="7048500" y="3162300"/>
                  <a:ext cx="609600" cy="228600"/>
                </a:xfrm>
                <a:prstGeom prst="parallelogram">
                  <a:avLst>
                    <a:gd name="adj" fmla="val 67361"/>
                  </a:avLst>
                </a:prstGeom>
                <a:solidFill>
                  <a:sysClr val="window" lastClr="FFFFFF">
                    <a:lumMod val="50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</p:grpSp>
          <p:sp>
            <p:nvSpPr>
              <p:cNvPr id="188" name="Rounded Rectangle 56"/>
              <p:cNvSpPr>
                <a:spLocks noChangeArrowheads="1"/>
              </p:cNvSpPr>
              <p:nvPr/>
            </p:nvSpPr>
            <p:spPr bwMode="auto">
              <a:xfrm>
                <a:off x="3124200" y="4191000"/>
                <a:ext cx="1371600" cy="609600"/>
              </a:xfrm>
              <a:prstGeom prst="roundRect">
                <a:avLst>
                  <a:gd name="adj" fmla="val 16667"/>
                </a:avLst>
              </a:prstGeom>
              <a:solidFill>
                <a:srgbClr val="263B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Filter</a:t>
                </a:r>
              </a:p>
            </p:txBody>
          </p:sp>
          <p:pic>
            <p:nvPicPr>
              <p:cNvPr id="189" name="Picture 57" descr="Full.pn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3810000"/>
                <a:ext cx="1371600" cy="1371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90" name="Straight Arrow Connector 59"/>
              <p:cNvCxnSpPr>
                <a:cxnSpLocks noChangeShapeType="1"/>
                <a:stCxn id="194" idx="0"/>
                <a:endCxn id="188" idx="1"/>
              </p:cNvCxnSpPr>
              <p:nvPr/>
            </p:nvCxnSpPr>
            <p:spPr bwMode="auto">
              <a:xfrm>
                <a:off x="2590800" y="4495800"/>
                <a:ext cx="533400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1" name="Straight Arrow Connector 61"/>
              <p:cNvCxnSpPr>
                <a:cxnSpLocks noChangeShapeType="1"/>
                <a:stCxn id="188" idx="3"/>
                <a:endCxn id="189" idx="1"/>
              </p:cNvCxnSpPr>
              <p:nvPr/>
            </p:nvCxnSpPr>
            <p:spPr bwMode="auto">
              <a:xfrm>
                <a:off x="4495800" y="4495800"/>
                <a:ext cx="533400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95" name="Group 74"/>
            <p:cNvGrpSpPr>
              <a:grpSpLocks/>
            </p:cNvGrpSpPr>
            <p:nvPr/>
          </p:nvGrpSpPr>
          <p:grpSpPr bwMode="auto">
            <a:xfrm>
              <a:off x="7391400" y="4572000"/>
              <a:ext cx="5181600" cy="1981200"/>
              <a:chOff x="8153400" y="3505200"/>
              <a:chExt cx="5181600" cy="1981200"/>
            </a:xfrm>
          </p:grpSpPr>
          <p:grpSp>
            <p:nvGrpSpPr>
              <p:cNvPr id="196" name="Group 50"/>
              <p:cNvGrpSpPr>
                <a:grpSpLocks/>
              </p:cNvGrpSpPr>
              <p:nvPr/>
            </p:nvGrpSpPr>
            <p:grpSpPr bwMode="auto">
              <a:xfrm>
                <a:off x="8153400" y="4572000"/>
                <a:ext cx="1371600" cy="762000"/>
                <a:chOff x="8305800" y="3581400"/>
                <a:chExt cx="1371600" cy="762000"/>
              </a:xfrm>
            </p:grpSpPr>
            <p:sp>
              <p:nvSpPr>
                <p:cNvPr id="209" name="Rectangle 208"/>
                <p:cNvSpPr>
                  <a:spLocks noChangeAspect="1"/>
                </p:cNvSpPr>
                <p:nvPr/>
              </p:nvSpPr>
              <p:spPr bwMode="auto">
                <a:xfrm>
                  <a:off x="8305800" y="3886200"/>
                  <a:ext cx="914400" cy="457200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10" name="Parallelogram 209"/>
                <p:cNvSpPr/>
                <p:nvPr/>
              </p:nvSpPr>
              <p:spPr bwMode="auto">
                <a:xfrm>
                  <a:off x="8305800" y="3581400"/>
                  <a:ext cx="1371600" cy="304800"/>
                </a:xfrm>
                <a:prstGeom prst="parallelogram">
                  <a:avLst>
                    <a:gd name="adj" fmla="val 149998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11" name="Parallelogram 210"/>
                <p:cNvSpPr/>
                <p:nvPr/>
              </p:nvSpPr>
              <p:spPr bwMode="auto">
                <a:xfrm rot="5400000" flipH="1">
                  <a:off x="9067800" y="3733800"/>
                  <a:ext cx="762000" cy="457200"/>
                </a:xfrm>
                <a:prstGeom prst="parallelogram">
                  <a:avLst>
                    <a:gd name="adj" fmla="val 67361"/>
                  </a:avLst>
                </a:prstGeom>
                <a:solidFill>
                  <a:sysClr val="window" lastClr="FFFFFF">
                    <a:lumMod val="50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</p:grpSp>
          <p:grpSp>
            <p:nvGrpSpPr>
              <p:cNvPr id="197" name="Group 51"/>
              <p:cNvGrpSpPr>
                <a:grpSpLocks/>
              </p:cNvGrpSpPr>
              <p:nvPr/>
            </p:nvGrpSpPr>
            <p:grpSpPr bwMode="auto">
              <a:xfrm>
                <a:off x="8153400" y="3581400"/>
                <a:ext cx="1371600" cy="762000"/>
                <a:chOff x="8305800" y="3581400"/>
                <a:chExt cx="1371600" cy="762000"/>
              </a:xfrm>
            </p:grpSpPr>
            <p:sp>
              <p:nvSpPr>
                <p:cNvPr id="206" name="Rectangle 205"/>
                <p:cNvSpPr>
                  <a:spLocks noChangeAspect="1"/>
                </p:cNvSpPr>
                <p:nvPr/>
              </p:nvSpPr>
              <p:spPr bwMode="auto">
                <a:xfrm>
                  <a:off x="8305800" y="3886200"/>
                  <a:ext cx="914400" cy="457200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07" name="Parallelogram 206"/>
                <p:cNvSpPr/>
                <p:nvPr/>
              </p:nvSpPr>
              <p:spPr bwMode="auto">
                <a:xfrm>
                  <a:off x="8305800" y="3581400"/>
                  <a:ext cx="1371600" cy="304800"/>
                </a:xfrm>
                <a:prstGeom prst="parallelogram">
                  <a:avLst>
                    <a:gd name="adj" fmla="val 149998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  <p:sp>
              <p:nvSpPr>
                <p:cNvPr id="208" name="Parallelogram 207"/>
                <p:cNvSpPr/>
                <p:nvPr/>
              </p:nvSpPr>
              <p:spPr bwMode="auto">
                <a:xfrm rot="5400000" flipH="1">
                  <a:off x="9067800" y="3733800"/>
                  <a:ext cx="762000" cy="457200"/>
                </a:xfrm>
                <a:prstGeom prst="parallelogram">
                  <a:avLst>
                    <a:gd name="adj" fmla="val 67361"/>
                  </a:avLst>
                </a:prstGeom>
                <a:solidFill>
                  <a:sysClr val="window" lastClr="FFFFFF">
                    <a:lumMod val="50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7" charset="0"/>
                    <a:ea typeface="ＭＳ Ｐゴシック" pitchFamily="-107" charset="-128"/>
                    <a:cs typeface="ＭＳ Ｐゴシック" pitchFamily="-107" charset="-128"/>
                  </a:endParaRPr>
                </a:p>
              </p:txBody>
            </p:sp>
          </p:grpSp>
          <p:sp>
            <p:nvSpPr>
              <p:cNvPr id="198" name="Rounded Rectangle 55"/>
              <p:cNvSpPr>
                <a:spLocks noChangeArrowheads="1"/>
              </p:cNvSpPr>
              <p:nvPr/>
            </p:nvSpPr>
            <p:spPr bwMode="auto">
              <a:xfrm>
                <a:off x="10058400" y="4648200"/>
                <a:ext cx="1371600" cy="609600"/>
              </a:xfrm>
              <a:prstGeom prst="roundRect">
                <a:avLst>
                  <a:gd name="adj" fmla="val 16667"/>
                </a:avLst>
              </a:prstGeom>
              <a:solidFill>
                <a:srgbClr val="263B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Filter</a:t>
                </a:r>
              </a:p>
            </p:txBody>
          </p:sp>
          <p:pic>
            <p:nvPicPr>
              <p:cNvPr id="199" name="Picture 63" descr="Bottom.png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63400" y="4114800"/>
                <a:ext cx="1371600" cy="1371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00" name="Straight Arrow Connector 65"/>
              <p:cNvCxnSpPr>
                <a:cxnSpLocks noChangeShapeType="1"/>
                <a:stCxn id="211" idx="0"/>
                <a:endCxn id="198" idx="1"/>
              </p:cNvCxnSpPr>
              <p:nvPr/>
            </p:nvCxnSpPr>
            <p:spPr bwMode="auto">
              <a:xfrm>
                <a:off x="9525000" y="4953000"/>
                <a:ext cx="533400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1" name="Straight Arrow Connector 67"/>
              <p:cNvCxnSpPr>
                <a:cxnSpLocks noChangeShapeType="1"/>
                <a:stCxn id="198" idx="3"/>
              </p:cNvCxnSpPr>
              <p:nvPr/>
            </p:nvCxnSpPr>
            <p:spPr bwMode="auto">
              <a:xfrm>
                <a:off x="11430000" y="4953000"/>
                <a:ext cx="533400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02" name="Rounded Rectangle 68"/>
              <p:cNvSpPr>
                <a:spLocks noChangeArrowheads="1"/>
              </p:cNvSpPr>
              <p:nvPr/>
            </p:nvSpPr>
            <p:spPr bwMode="auto">
              <a:xfrm>
                <a:off x="10058400" y="3657600"/>
                <a:ext cx="1371600" cy="609600"/>
              </a:xfrm>
              <a:prstGeom prst="roundRect">
                <a:avLst>
                  <a:gd name="adj" fmla="val 16667"/>
                </a:avLst>
              </a:prstGeom>
              <a:solidFill>
                <a:srgbClr val="263B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Filter</a:t>
                </a:r>
              </a:p>
            </p:txBody>
          </p:sp>
          <p:pic>
            <p:nvPicPr>
              <p:cNvPr id="203" name="Picture 69" descr="Top.png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63400" y="3505200"/>
                <a:ext cx="1371600" cy="1371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04" name="Straight Arrow Connector 71"/>
              <p:cNvCxnSpPr>
                <a:cxnSpLocks noChangeShapeType="1"/>
                <a:stCxn id="208" idx="0"/>
                <a:endCxn id="202" idx="1"/>
              </p:cNvCxnSpPr>
              <p:nvPr/>
            </p:nvCxnSpPr>
            <p:spPr bwMode="auto">
              <a:xfrm>
                <a:off x="9525000" y="3962400"/>
                <a:ext cx="533400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5" name="Straight Arrow Connector 73"/>
              <p:cNvCxnSpPr>
                <a:cxnSpLocks noChangeShapeType="1"/>
                <a:stCxn id="202" idx="3"/>
              </p:cNvCxnSpPr>
              <p:nvPr/>
            </p:nvCxnSpPr>
            <p:spPr bwMode="auto">
              <a:xfrm>
                <a:off x="11430000" y="3962400"/>
                <a:ext cx="533400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12" name="Equal 211"/>
            <p:cNvSpPr/>
            <p:nvPr/>
          </p:nvSpPr>
          <p:spPr bwMode="auto">
            <a:xfrm>
              <a:off x="5562600" y="4914900"/>
              <a:ext cx="1371600" cy="1295400"/>
            </a:xfrm>
            <a:prstGeom prst="mathEqual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5192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ndia_CorpPresentation_Template1">
  <a:themeElements>
    <a:clrScheme name="Sandia Brand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103160"/>
      </a:accent5>
      <a:accent6>
        <a:srgbClr val="730E00"/>
      </a:accent6>
      <a:hlink>
        <a:srgbClr val="37A6D2"/>
      </a:hlink>
      <a:folHlink>
        <a:srgbClr val="B71A2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Sandia_CorpPresentation_Template1.thmx</Template>
  <TotalTime>4331</TotalTime>
  <Words>1508</Words>
  <Application>Microsoft Macintosh PowerPoint</Application>
  <PresentationFormat>On-screen Show (4:3)</PresentationFormat>
  <Paragraphs>349</Paragraphs>
  <Slides>48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Sandia_CorpPresentation_Template1</vt:lpstr>
      <vt:lpstr>A Classification of Scientific Visualization Algorithms for Massive Threading</vt:lpstr>
      <vt:lpstr>PowerPoint Presentation</vt:lpstr>
      <vt:lpstr>Extreme Scale is Threads, Threads, Threads!</vt:lpstr>
      <vt:lpstr>Data Parallel Visualization</vt:lpstr>
      <vt:lpstr>Data Parallel Visualization</vt:lpstr>
      <vt:lpstr>Data Parallel Visualization</vt:lpstr>
      <vt:lpstr>Data Parallel Visualization</vt:lpstr>
      <vt:lpstr>Data Parallel Visualization</vt:lpstr>
      <vt:lpstr>Key Principles</vt:lpstr>
      <vt:lpstr>Mappable Input Can Break Down</vt:lpstr>
      <vt:lpstr>Result Invariant Can Break Down</vt:lpstr>
      <vt:lpstr>Result Invariant Can Break Down</vt:lpstr>
      <vt:lpstr>Result Invariant Can Break Down</vt:lpstr>
      <vt:lpstr>New Key Principles</vt:lpstr>
      <vt:lpstr>Characterization and Classification</vt:lpstr>
      <vt:lpstr>Basic Mapping</vt:lpstr>
      <vt:lpstr>Basic Mapping</vt:lpstr>
      <vt:lpstr>Basic Mapping</vt:lpstr>
      <vt:lpstr>Basic Mapping</vt:lpstr>
      <vt:lpstr>Map by Cell</vt:lpstr>
      <vt:lpstr>Map by Cell</vt:lpstr>
      <vt:lpstr>Map by Cell</vt:lpstr>
      <vt:lpstr>Map by Cell</vt:lpstr>
      <vt:lpstr>Reconnect Cell</vt:lpstr>
      <vt:lpstr>Reconnect Cell</vt:lpstr>
      <vt:lpstr>Reconnect Cell</vt:lpstr>
      <vt:lpstr>Reconnect Cell</vt:lpstr>
      <vt:lpstr>Reconnect Cell</vt:lpstr>
      <vt:lpstr>Build Independent Topology</vt:lpstr>
      <vt:lpstr>Build Independent Topology</vt:lpstr>
      <vt:lpstr>Build Independent Topology</vt:lpstr>
      <vt:lpstr>Build Connected Topology</vt:lpstr>
      <vt:lpstr>Build Connected Topology</vt:lpstr>
      <vt:lpstr>Build Connected Topology</vt:lpstr>
      <vt:lpstr>Build Independent Topology</vt:lpstr>
      <vt:lpstr>Build Connected Topology</vt:lpstr>
      <vt:lpstr>Capture Cell Adjacencies</vt:lpstr>
      <vt:lpstr>Capture Cell Adjacencies</vt:lpstr>
      <vt:lpstr>Capture Cell Adjacencies</vt:lpstr>
      <vt:lpstr>Capture Cell Adjacencies</vt:lpstr>
      <vt:lpstr>Globally Reduce</vt:lpstr>
      <vt:lpstr>Globally Reduce</vt:lpstr>
      <vt:lpstr>Globally Reduce</vt:lpstr>
      <vt:lpstr>Globally Reduce</vt:lpstr>
      <vt:lpstr>Query Data</vt:lpstr>
      <vt:lpstr>Query Data</vt:lpstr>
      <vt:lpstr>Summary</vt:lpstr>
      <vt:lpstr>Conclusion</vt:lpstr>
    </vt:vector>
  </TitlesOfParts>
  <Company>Sandia National Labs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Vittitow, Michael P</dc:creator>
  <cp:lastModifiedBy>Kenneth Moreland</cp:lastModifiedBy>
  <cp:revision>86</cp:revision>
  <dcterms:created xsi:type="dcterms:W3CDTF">2011-10-03T16:15:05Z</dcterms:created>
  <dcterms:modified xsi:type="dcterms:W3CDTF">2013-11-13T19:59:06Z</dcterms:modified>
</cp:coreProperties>
</file>